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1" r:id="rId3"/>
    <p:sldId id="281" r:id="rId4"/>
    <p:sldId id="324" r:id="rId5"/>
    <p:sldId id="334" r:id="rId6"/>
    <p:sldId id="327" r:id="rId7"/>
    <p:sldId id="335" r:id="rId8"/>
    <p:sldId id="328" r:id="rId9"/>
    <p:sldId id="336" r:id="rId10"/>
    <p:sldId id="330" r:id="rId11"/>
    <p:sldId id="329" r:id="rId12"/>
    <p:sldId id="332" r:id="rId13"/>
    <p:sldId id="325" r:id="rId14"/>
    <p:sldId id="284" r:id="rId15"/>
    <p:sldId id="294" r:id="rId16"/>
    <p:sldId id="285" r:id="rId17"/>
    <p:sldId id="337" r:id="rId18"/>
    <p:sldId id="301" r:id="rId19"/>
    <p:sldId id="302" r:id="rId20"/>
    <p:sldId id="303" r:id="rId21"/>
    <p:sldId id="304" r:id="rId22"/>
    <p:sldId id="305" r:id="rId23"/>
    <p:sldId id="314" r:id="rId24"/>
    <p:sldId id="317" r:id="rId25"/>
    <p:sldId id="307" r:id="rId26"/>
    <p:sldId id="33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28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Kungs%20vs%20Cookin&#8217;%20on%203%20Burners%20-%20This%20Girl%20(Official%20Music%20Video)/mp3Kungs%20vs%20Cookin&#8217;%20on%203%20Burners%20-%20This%20Girl%20(Official%20Music%20Video).mp3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ips para cuidarse del sol en la primavera - Revista Nosotros -  nosotros.ellitoral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8" name="Picture 8" descr="Lapacho rosado imagen de archivo. Imagen de árbol, florecido - 983353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823474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112933" y="6096000"/>
            <a:ext cx="274320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sz="2000" dirty="0" smtClean="0"/>
              <a:t>Clase </a:t>
            </a:r>
            <a:r>
              <a:rPr lang="es-AR" sz="2000" smtClean="0"/>
              <a:t>online 5/10/20 </a:t>
            </a:r>
            <a:r>
              <a:rPr lang="es-AR" sz="2000" dirty="0" smtClean="0"/>
              <a:t/>
            </a:r>
            <a:br>
              <a:rPr lang="es-AR" sz="2000" dirty="0" smtClean="0"/>
            </a:br>
            <a:r>
              <a:rPr lang="es-AR" sz="2000" dirty="0" smtClean="0"/>
              <a:t>Ing. Laura Angelone</a:t>
            </a:r>
            <a:endParaRPr lang="en-US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91200" y="1066800"/>
            <a:ext cx="2514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>
                <a:solidFill>
                  <a:schemeClr val="bg1"/>
                </a:solidFill>
              </a:rPr>
              <a:t>Hola! Buen día!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6533" y="6073775"/>
            <a:ext cx="2057400" cy="555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dirty="0" smtClean="0"/>
              <a:t>FCEIA-UNR</a:t>
            </a:r>
          </a:p>
          <a:p>
            <a:pPr algn="l"/>
            <a:r>
              <a:rPr lang="es-AR" sz="2000" dirty="0" smtClean="0"/>
              <a:t>Asignatura  FB7 INFORMÁTICA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0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65385"/>
              </p:ext>
            </p:extLst>
          </p:nvPr>
        </p:nvGraphicFramePr>
        <p:xfrm>
          <a:off x="431036" y="408095"/>
          <a:ext cx="8408164" cy="1173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P3</a:t>
                      </a:r>
                      <a:r>
                        <a:rPr kumimoji="0" lang="es-ES" sz="2900" kern="120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Ej 5)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Determinar e informar el </a:t>
                      </a:r>
                      <a:r>
                        <a:rPr lang="es-AR" sz="1800" i="0" u="sng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menor</a:t>
                      </a:r>
                      <a:r>
                        <a:rPr lang="es-AR" sz="1800" i="0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AR" sz="180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valor de 3 números enteros.</a:t>
                      </a:r>
                      <a:r>
                        <a:rPr lang="es-AR" sz="1800" i="0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endParaRPr lang="es-AR" sz="1800" i="0" kern="1200" baseline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1 CuadroTexto"/>
          <p:cNvSpPr txBox="1">
            <a:spLocks noChangeArrowheads="1"/>
          </p:cNvSpPr>
          <p:nvPr/>
        </p:nvSpPr>
        <p:spPr bwMode="auto">
          <a:xfrm>
            <a:off x="1600200" y="1752600"/>
            <a:ext cx="4038600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s-AR" sz="800" b="1" dirty="0"/>
          </a:p>
          <a:p>
            <a:r>
              <a:rPr lang="es-AR" b="1" smtClean="0"/>
              <a:t>Algoritmo</a:t>
            </a:r>
            <a:r>
              <a:rPr lang="es-AR" smtClean="0"/>
              <a:t> </a:t>
            </a:r>
            <a:r>
              <a:rPr lang="es-AR" i="1" smtClean="0"/>
              <a:t>P3Ej5</a:t>
            </a:r>
            <a:endParaRPr lang="es-AR" i="1" dirty="0"/>
          </a:p>
          <a:p>
            <a:r>
              <a:rPr lang="es-AR" dirty="0" smtClean="0"/>
              <a:t>Variables </a:t>
            </a:r>
            <a:r>
              <a:rPr lang="es-AR" dirty="0"/>
              <a:t>			</a:t>
            </a:r>
            <a:endParaRPr lang="es-AR" b="1" dirty="0"/>
          </a:p>
          <a:p>
            <a:r>
              <a:rPr lang="es-AR" smtClean="0"/>
              <a:t>       entero N1, N2, N3, 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menor</a:t>
            </a:r>
            <a:endParaRPr lang="es-AR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mtClean="0"/>
              <a:t>Inicio</a:t>
            </a:r>
            <a:endParaRPr lang="es-AR" dirty="0"/>
          </a:p>
          <a:p>
            <a:pPr indent="252000"/>
            <a:r>
              <a:rPr lang="es-AR"/>
              <a:t>Escribir</a:t>
            </a:r>
            <a:r>
              <a:rPr lang="es-AR" dirty="0"/>
              <a:t>("</a:t>
            </a:r>
            <a:r>
              <a:rPr lang="es-AR"/>
              <a:t>Ingrese </a:t>
            </a:r>
            <a:r>
              <a:rPr lang="es-AR" smtClean="0"/>
              <a:t>tres números“)</a:t>
            </a:r>
            <a:endParaRPr lang="es-AR"/>
          </a:p>
          <a:p>
            <a:pPr indent="252000"/>
            <a:r>
              <a:rPr lang="es-AR" smtClean="0"/>
              <a:t>Leer(N1, N2, N3)</a:t>
            </a:r>
            <a:endParaRPr lang="es-AR" dirty="0"/>
          </a:p>
          <a:p>
            <a:pPr indent="252000"/>
            <a:r>
              <a:rPr lang="es-AR"/>
              <a:t>Si (N1 </a:t>
            </a:r>
            <a:r>
              <a:rPr lang="es-A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</a:t>
            </a:r>
            <a:r>
              <a:rPr lang="es-AR"/>
              <a:t>N2) </a:t>
            </a:r>
          </a:p>
          <a:p>
            <a:pPr indent="252000"/>
            <a:r>
              <a:rPr lang="es-AR"/>
              <a:t>	entonces 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menor</a:t>
            </a:r>
            <a:r>
              <a:rPr lang="es-AR" smtClean="0">
                <a:sym typeface="Wingdings" panose="05000000000000000000" pitchFamily="2" charset="2"/>
              </a:rPr>
              <a:t> </a:t>
            </a:r>
            <a:r>
              <a:rPr lang="es-AR">
                <a:sym typeface="Wingdings" panose="05000000000000000000" pitchFamily="2" charset="2"/>
              </a:rPr>
              <a:t>N1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    	</a:t>
            </a:r>
            <a:r>
              <a:rPr lang="es-AR"/>
              <a:t>sino  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menor</a:t>
            </a:r>
            <a:r>
              <a:rPr lang="es-AR" smtClean="0">
                <a:sym typeface="Wingdings" panose="05000000000000000000" pitchFamily="2" charset="2"/>
              </a:rPr>
              <a:t> N2</a:t>
            </a:r>
          </a:p>
          <a:p>
            <a:pPr indent="252000"/>
            <a:r>
              <a:rPr lang="es-AR" smtClean="0">
                <a:sym typeface="Wingdings" panose="05000000000000000000" pitchFamily="2" charset="2"/>
              </a:rPr>
              <a:t>finSi</a:t>
            </a:r>
          </a:p>
          <a:p>
            <a:pPr indent="252000"/>
            <a:r>
              <a:rPr lang="es-AR" smtClean="0">
                <a:sym typeface="Wingdings" panose="05000000000000000000" pitchFamily="2" charset="2"/>
              </a:rPr>
              <a:t>Si (N3 </a:t>
            </a:r>
            <a:r>
              <a:rPr lang="es-AR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&lt;</a:t>
            </a:r>
            <a:r>
              <a:rPr lang="es-AR" smtClean="0">
                <a:sym typeface="Wingdings" panose="05000000000000000000" pitchFamily="2" charset="2"/>
              </a:rPr>
              <a:t> </a:t>
            </a:r>
            <a:r>
              <a:rPr lang="es-A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menor</a:t>
            </a:r>
            <a:r>
              <a:rPr lang="es-AR" smtClean="0">
                <a:sym typeface="Wingdings" panose="05000000000000000000" pitchFamily="2" charset="2"/>
              </a:rPr>
              <a:t>) 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	</a:t>
            </a:r>
            <a:r>
              <a:rPr lang="es-AR" smtClean="0">
                <a:sym typeface="Wingdings" panose="05000000000000000000" pitchFamily="2" charset="2"/>
              </a:rPr>
              <a:t>entonces 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menor</a:t>
            </a:r>
            <a:r>
              <a:rPr lang="es-AR" smtClean="0">
                <a:sym typeface="Wingdings" panose="05000000000000000000" pitchFamily="2" charset="2"/>
              </a:rPr>
              <a:t> N3</a:t>
            </a:r>
          </a:p>
          <a:p>
            <a:pPr indent="252000"/>
            <a:r>
              <a:rPr lang="es-AR" smtClean="0">
                <a:sym typeface="Wingdings" panose="05000000000000000000" pitchFamily="2" charset="2"/>
              </a:rPr>
              <a:t>finSi</a:t>
            </a:r>
          </a:p>
          <a:p>
            <a:pPr indent="252000"/>
            <a:r>
              <a:rPr lang="es-AR" smtClean="0">
                <a:sym typeface="Wingdings" panose="05000000000000000000" pitchFamily="2" charset="2"/>
              </a:rPr>
              <a:t>Escribir</a:t>
            </a:r>
            <a:r>
              <a:rPr lang="es-AR">
                <a:sym typeface="Wingdings" panose="05000000000000000000" pitchFamily="2" charset="2"/>
              </a:rPr>
              <a:t>(“el </a:t>
            </a:r>
            <a:r>
              <a:rPr lang="es-AR" smtClean="0">
                <a:sym typeface="Wingdings" panose="05000000000000000000" pitchFamily="2" charset="2"/>
              </a:rPr>
              <a:t>menor es </a:t>
            </a:r>
            <a:r>
              <a:rPr lang="es-AR">
                <a:sym typeface="Wingdings" panose="05000000000000000000" pitchFamily="2" charset="2"/>
              </a:rPr>
              <a:t>”, 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menor</a:t>
            </a:r>
            <a:r>
              <a:rPr lang="es-AR" smtClean="0">
                <a:sym typeface="Wingdings" panose="05000000000000000000" pitchFamily="2" charset="2"/>
              </a:rPr>
              <a:t>)</a:t>
            </a:r>
            <a:endParaRPr lang="es-AR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1" indent="-108000"/>
            <a:r>
              <a:rPr lang="es-AR"/>
              <a:t>Fin</a:t>
            </a:r>
            <a:r>
              <a:rPr lang="es-AR" b="1" smtClean="0"/>
              <a:t>.</a:t>
            </a:r>
            <a:endParaRPr lang="es-AR">
              <a:sym typeface="Wingdings" panose="05000000000000000000" pitchFamily="2" charset="2"/>
            </a:endParaRPr>
          </a:p>
          <a:p>
            <a:pPr marL="0" lvl="1" indent="-108000"/>
            <a:endParaRPr lang="es-AR" b="1" dirty="0"/>
          </a:p>
        </p:txBody>
      </p:sp>
      <p:pic>
        <p:nvPicPr>
          <p:cNvPr id="2050" name="Picture 2" descr="C:\Users\Juan Perez\AppData\Local\Microsoft\Windows\Temporary Internet Files\Content.IE5\EL5UD8SL\Human-edit-redo.svg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21867" y="2768600"/>
            <a:ext cx="2781687" cy="278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4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3544"/>
              </p:ext>
            </p:extLst>
          </p:nvPr>
        </p:nvGraphicFramePr>
        <p:xfrm>
          <a:off x="431036" y="408095"/>
          <a:ext cx="8408164" cy="1173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P3</a:t>
                      </a:r>
                      <a:r>
                        <a:rPr kumimoji="0" lang="es-ES" sz="2900" kern="120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Ej 5)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¿Qué cambiarías en el algoritmo si se trataran de 3 números reales o de 3 caracteres o de 3 palabras?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1 CuadroTexto"/>
          <p:cNvSpPr txBox="1">
            <a:spLocks noChangeArrowheads="1"/>
          </p:cNvSpPr>
          <p:nvPr/>
        </p:nvSpPr>
        <p:spPr bwMode="auto">
          <a:xfrm>
            <a:off x="1600200" y="1752600"/>
            <a:ext cx="4038600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s-AR" sz="800" b="1" dirty="0"/>
          </a:p>
          <a:p>
            <a:r>
              <a:rPr lang="es-AR" b="1" smtClean="0"/>
              <a:t>Algoritmo</a:t>
            </a:r>
            <a:r>
              <a:rPr lang="es-AR" smtClean="0"/>
              <a:t> </a:t>
            </a:r>
            <a:r>
              <a:rPr lang="es-AR" i="1" smtClean="0"/>
              <a:t>P3Ej5</a:t>
            </a:r>
            <a:endParaRPr lang="es-AR" i="1" dirty="0"/>
          </a:p>
          <a:p>
            <a:r>
              <a:rPr lang="es-AR" dirty="0" smtClean="0"/>
              <a:t>Variables </a:t>
            </a:r>
            <a:r>
              <a:rPr lang="es-AR" dirty="0"/>
              <a:t>			</a:t>
            </a:r>
            <a:endParaRPr lang="es-AR" b="1" dirty="0"/>
          </a:p>
          <a:p>
            <a:r>
              <a:rPr lang="es-AR" smtClean="0"/>
              <a:t>       entero N1, N2, N3</a:t>
            </a:r>
            <a:r>
              <a:rPr lang="es-AR"/>
              <a:t>, menor</a:t>
            </a:r>
          </a:p>
          <a:p>
            <a:r>
              <a:rPr lang="es-AR"/>
              <a:t>Inicio</a:t>
            </a:r>
            <a:endParaRPr lang="es-AR" dirty="0"/>
          </a:p>
          <a:p>
            <a:pPr indent="252000"/>
            <a:r>
              <a:rPr lang="es-AR"/>
              <a:t>Escribir</a:t>
            </a:r>
            <a:r>
              <a:rPr lang="es-AR" dirty="0"/>
              <a:t>("</a:t>
            </a:r>
            <a:r>
              <a:rPr lang="es-AR"/>
              <a:t>Ingrese tres números“)</a:t>
            </a:r>
          </a:p>
          <a:p>
            <a:pPr indent="252000"/>
            <a:r>
              <a:rPr lang="es-AR"/>
              <a:t>Leer(N1, N2, N3)</a:t>
            </a:r>
            <a:endParaRPr lang="es-AR" dirty="0"/>
          </a:p>
          <a:p>
            <a:pPr indent="252000"/>
            <a:r>
              <a:rPr lang="es-AR"/>
              <a:t>Si (N1 &lt; N2) </a:t>
            </a:r>
          </a:p>
          <a:p>
            <a:pPr indent="252000"/>
            <a:r>
              <a:rPr lang="es-AR"/>
              <a:t>	entonces menor</a:t>
            </a:r>
            <a:r>
              <a:rPr lang="es-AR">
                <a:sym typeface="Wingdings" panose="05000000000000000000" pitchFamily="2" charset="2"/>
              </a:rPr>
              <a:t> N1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    	</a:t>
            </a:r>
            <a:r>
              <a:rPr lang="es-AR"/>
              <a:t>sino  menor</a:t>
            </a:r>
            <a:r>
              <a:rPr lang="es-AR">
                <a:sym typeface="Wingdings" panose="05000000000000000000" pitchFamily="2" charset="2"/>
              </a:rPr>
              <a:t> N2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finSi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Si (N3 &lt; menor) 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	entonces </a:t>
            </a:r>
            <a:r>
              <a:rPr lang="es-AR"/>
              <a:t>menor</a:t>
            </a:r>
            <a:r>
              <a:rPr lang="es-AR">
                <a:sym typeface="Wingdings" panose="05000000000000000000" pitchFamily="2" charset="2"/>
              </a:rPr>
              <a:t> N3)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finSi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Escribir(“el menor es ”, menor)</a:t>
            </a:r>
            <a:endParaRPr lang="es-AR"/>
          </a:p>
          <a:p>
            <a:pPr marL="0" lvl="1" indent="-108000"/>
            <a:r>
              <a:rPr lang="es-AR"/>
              <a:t>Fin.</a:t>
            </a:r>
            <a:endParaRPr lang="es-AR">
              <a:sym typeface="Wingdings" panose="05000000000000000000" pitchFamily="2" charset="2"/>
            </a:endParaRPr>
          </a:p>
          <a:p>
            <a:pPr marL="0" lvl="1" indent="-108000"/>
            <a:endParaRPr lang="es-AR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761067" y="2469231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r"/>
            <a:r>
              <a:rPr lang="es-E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</a:t>
            </a:r>
            <a:endParaRPr lang="es-E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2600" y="2460764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r"/>
            <a:r>
              <a:rPr lang="es-E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</a:t>
            </a:r>
            <a:endParaRPr lang="es-E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1064" y="2455328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r"/>
            <a:r>
              <a:rPr lang="es-E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s-E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64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Cesar\AppData\Local\Microsoft\Windows\INetCache\IE\O7K7IJX0\laptop-312499_64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5018"/>
            <a:ext cx="2667000" cy="25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435326" y="485623"/>
            <a:ext cx="6554488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Avancemos en </a:t>
            </a:r>
            <a:r>
              <a:rPr lang="en-US" sz="3600" b="1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el </a:t>
            </a:r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nuevo</a:t>
            </a:r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lenguaje</a:t>
            </a:r>
            <a:r>
              <a:rPr lang="en-U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6200" y="2381692"/>
            <a:ext cx="19004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36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sintaxis</a:t>
            </a:r>
            <a:endParaRPr lang="en-US" sz="36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9933" y="3066011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3600" b="1" cap="all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semántica</a:t>
            </a:r>
            <a:endParaRPr lang="en-US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958"/>
            <a:ext cx="2206323" cy="134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Potential Maleta Mecano Plástico 250 Piezas - Falabella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434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219765" y="5181600"/>
            <a:ext cx="4510658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Vamos por más piezas 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7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620" y="381000"/>
            <a:ext cx="7772400" cy="1470025"/>
          </a:xfrm>
        </p:spPr>
        <p:txBody>
          <a:bodyPr/>
          <a:lstStyle/>
          <a:p>
            <a:r>
              <a:rPr lang="es-AR" dirty="0" smtClean="0"/>
              <a:t>Capitulo 2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182841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45" y="2590800"/>
            <a:ext cx="40195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33399" y="2895600"/>
            <a:ext cx="2081645" cy="914400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Comunidades UNR</a:t>
            </a:r>
            <a:endParaRPr lang="en-US" b="1" dirty="0">
              <a:ln w="18000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2" descr="C:\Users\Juan Perez\AppData\Local\Microsoft\Windows\Temporary Internet Files\Content.IE5\DIB7MOCM\768px-Green_Arrow_Right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9600" y="4419600"/>
            <a:ext cx="914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24600" y="4005196"/>
            <a:ext cx="262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Repetir Para</a:t>
            </a:r>
          </a:p>
          <a:p>
            <a:r>
              <a:rPr lang="es-AR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Repetir Mientras</a:t>
            </a:r>
          </a:p>
          <a:p>
            <a:r>
              <a:rPr lang="es-AR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Repetir…hasta que</a:t>
            </a:r>
          </a:p>
        </p:txBody>
      </p:sp>
    </p:spTree>
    <p:extLst>
      <p:ext uri="{BB962C8B-B14F-4D97-AF65-F5344CB8AC3E}">
        <p14:creationId xmlns:p14="http://schemas.microsoft.com/office/powerpoint/2010/main" val="116967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752600"/>
            <a:ext cx="67246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24600" y="4014912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Repetir Para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5664" y="5020733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Repetir Mientras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5664" y="5502275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Repetir …. hasta </a:t>
            </a:r>
            <a:r>
              <a:rPr lang="es-AR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200" dirty="0" smtClean="0"/>
              <a:t>Estructura de control </a:t>
            </a:r>
            <a:r>
              <a:rPr lang="es-AR" sz="3200" smtClean="0"/>
              <a:t>de iteración o repetición</a:t>
            </a:r>
            <a:endParaRPr lang="es-AR" sz="3200" dirty="0" smtClean="0"/>
          </a:p>
        </p:txBody>
      </p:sp>
      <p:cxnSp>
        <p:nvCxnSpPr>
          <p:cNvPr id="3" name="Elbow Connector 2"/>
          <p:cNvCxnSpPr/>
          <p:nvPr/>
        </p:nvCxnSpPr>
        <p:spPr>
          <a:xfrm>
            <a:off x="2971800" y="4876800"/>
            <a:ext cx="1295400" cy="414010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>
            <a:off x="2895600" y="4876800"/>
            <a:ext cx="1447800" cy="914400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7" idx="1"/>
          </p:cNvCxnSpPr>
          <p:nvPr/>
        </p:nvCxnSpPr>
        <p:spPr>
          <a:xfrm>
            <a:off x="5867400" y="4276522"/>
            <a:ext cx="457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77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95600" y="1219200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Repetir Para</a:t>
            </a:r>
            <a:endParaRPr 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0" y="4791670"/>
            <a:ext cx="2754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AR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sintaxis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00" y="2590799"/>
            <a:ext cx="597849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z="2400" dirty="0" smtClean="0"/>
              <a:t>Repetir Para </a:t>
            </a:r>
            <a:r>
              <a:rPr lang="es-A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s-AR" sz="2400" dirty="0" smtClean="0"/>
              <a:t> </a:t>
            </a:r>
            <a:r>
              <a:rPr lang="es-AR" sz="2400" dirty="0" smtClean="0">
                <a:sym typeface="Wingdings" pitchFamily="2" charset="2"/>
              </a:rPr>
              <a:t> </a:t>
            </a:r>
            <a:r>
              <a:rPr lang="es-AR" sz="2400" dirty="0" err="1" smtClean="0">
                <a:sym typeface="Wingdings" pitchFamily="2" charset="2"/>
              </a:rPr>
              <a:t>v_inicial</a:t>
            </a:r>
            <a:r>
              <a:rPr lang="es-AR" sz="2400" dirty="0" smtClean="0">
                <a:sym typeface="Wingdings" pitchFamily="2" charset="2"/>
              </a:rPr>
              <a:t>, </a:t>
            </a:r>
            <a:r>
              <a:rPr lang="es-AR" sz="2400" dirty="0" err="1" smtClean="0">
                <a:sym typeface="Wingdings" pitchFamily="2" charset="2"/>
              </a:rPr>
              <a:t>v_final</a:t>
            </a:r>
            <a:r>
              <a:rPr lang="es-AR" sz="2400" dirty="0" smtClean="0">
                <a:sym typeface="Wingdings" pitchFamily="2" charset="2"/>
              </a:rPr>
              <a:t>, incremento</a:t>
            </a:r>
            <a:endParaRPr lang="es-AR" sz="2400" dirty="0" smtClean="0"/>
          </a:p>
          <a:p>
            <a:r>
              <a:rPr lang="es-AR" sz="2400" dirty="0" smtClean="0"/>
              <a:t>	 acciones</a:t>
            </a:r>
          </a:p>
          <a:p>
            <a:r>
              <a:rPr lang="es-AR" sz="2400" dirty="0" smtClean="0"/>
              <a:t>Fin-para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43400" y="4223276"/>
            <a:ext cx="402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s-AR" sz="2800" b="1" dirty="0" smtClean="0"/>
              <a:t> </a:t>
            </a:r>
            <a:r>
              <a:rPr lang="es-AR" sz="2800" dirty="0" smtClean="0"/>
              <a:t>es la variable de control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200" smtClean="0"/>
              <a:t>Repetir una </a:t>
            </a:r>
            <a:r>
              <a:rPr lang="es-AR" sz="3200" u="sng" smtClean="0"/>
              <a:t>cantidad conocida </a:t>
            </a:r>
            <a:r>
              <a:rPr lang="es-AR" sz="3200" smtClean="0"/>
              <a:t>de veces </a:t>
            </a:r>
            <a:endParaRPr lang="es-AR" sz="3200" dirty="0" smtClean="0"/>
          </a:p>
        </p:txBody>
      </p:sp>
    </p:spTree>
    <p:extLst>
      <p:ext uri="{BB962C8B-B14F-4D97-AF65-F5344CB8AC3E}">
        <p14:creationId xmlns:p14="http://schemas.microsoft.com/office/powerpoint/2010/main" val="21702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647635"/>
              </p:ext>
            </p:extLst>
          </p:nvPr>
        </p:nvGraphicFramePr>
        <p:xfrm>
          <a:off x="431036" y="408095"/>
          <a:ext cx="8408164" cy="9042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Problema #1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smtClean="0"/>
                        <a:t>Mostrar en secuencia ascendente los números desde el 1 hasta el 20.</a:t>
                      </a:r>
                      <a:endParaRPr lang="es-E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1800" y="1426294"/>
            <a:ext cx="4629152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AR" dirty="0" smtClean="0"/>
              <a:t>Repetir Para 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s-AR" dirty="0" smtClean="0"/>
              <a:t> </a:t>
            </a:r>
            <a:r>
              <a:rPr lang="es-AR" dirty="0" smtClean="0">
                <a:sym typeface="Wingdings" pitchFamily="2" charset="2"/>
              </a:rPr>
              <a:t> </a:t>
            </a:r>
            <a:r>
              <a:rPr lang="es-AR" dirty="0" err="1" smtClean="0">
                <a:sym typeface="Wingdings" pitchFamily="2" charset="2"/>
              </a:rPr>
              <a:t>v_inicial</a:t>
            </a:r>
            <a:r>
              <a:rPr lang="es-AR" dirty="0" smtClean="0">
                <a:sym typeface="Wingdings" pitchFamily="2" charset="2"/>
              </a:rPr>
              <a:t>, </a:t>
            </a:r>
            <a:r>
              <a:rPr lang="es-AR" dirty="0" err="1" smtClean="0">
                <a:sym typeface="Wingdings" pitchFamily="2" charset="2"/>
              </a:rPr>
              <a:t>v_final</a:t>
            </a:r>
            <a:r>
              <a:rPr lang="es-AR" dirty="0" smtClean="0">
                <a:sym typeface="Wingdings" pitchFamily="2" charset="2"/>
              </a:rPr>
              <a:t>, incremento</a:t>
            </a:r>
            <a:endParaRPr lang="es-AR" dirty="0" smtClean="0"/>
          </a:p>
          <a:p>
            <a:r>
              <a:rPr lang="es-AR" dirty="0" smtClean="0"/>
              <a:t>	 acciones</a:t>
            </a:r>
          </a:p>
          <a:p>
            <a:r>
              <a:rPr lang="es-AR" dirty="0" smtClean="0"/>
              <a:t>Fin-para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0182"/>
            <a:ext cx="3488637" cy="261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199"/>
            <a:ext cx="1744134" cy="246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882" y="2719677"/>
            <a:ext cx="2741766" cy="2478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19800" y="1667470"/>
            <a:ext cx="2534709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mtClean="0"/>
              <a:t>En lenguaje C </a:t>
            </a:r>
          </a:p>
          <a:p>
            <a:pPr algn="ctr"/>
            <a:r>
              <a:rPr lang="es-ES" smtClean="0"/>
              <a:t>Repetir </a:t>
            </a:r>
            <a:r>
              <a:rPr lang="es-ES"/>
              <a:t>Para </a:t>
            </a:r>
            <a:r>
              <a:rPr lang="es-ES" smtClean="0"/>
              <a:t>i</a:t>
            </a:r>
            <a:r>
              <a:rPr lang="es-ES" smtClean="0">
                <a:sym typeface="Wingdings" panose="05000000000000000000" pitchFamily="2" charset="2"/>
              </a:rPr>
              <a:t></a:t>
            </a:r>
            <a:r>
              <a:rPr lang="es-ES" smtClean="0"/>
              <a:t>1</a:t>
            </a:r>
            <a:r>
              <a:rPr lang="es-ES"/>
              <a:t>, 20</a:t>
            </a:r>
          </a:p>
          <a:p>
            <a:pPr algn="ctr"/>
            <a:r>
              <a:rPr lang="es-ES" smtClean="0">
                <a:solidFill>
                  <a:srgbClr val="FF0000"/>
                </a:solidFill>
              </a:rPr>
              <a:t>for </a:t>
            </a:r>
            <a:r>
              <a:rPr lang="es-ES">
                <a:solidFill>
                  <a:srgbClr val="FF0000"/>
                </a:solidFill>
              </a:rPr>
              <a:t>(i=1</a:t>
            </a:r>
            <a:r>
              <a:rPr lang="es-ES" smtClean="0">
                <a:solidFill>
                  <a:srgbClr val="FF0000"/>
                </a:solidFill>
              </a:rPr>
              <a:t>; i</a:t>
            </a:r>
            <a:r>
              <a:rPr lang="es-ES">
                <a:solidFill>
                  <a:srgbClr val="FF0000"/>
                </a:solidFill>
              </a:rPr>
              <a:t>&lt;=20; i</a:t>
            </a:r>
            <a:r>
              <a:rPr lang="es-ES" smtClean="0">
                <a:solidFill>
                  <a:srgbClr val="FF0000"/>
                </a:solidFill>
              </a:rPr>
              <a:t>++)</a:t>
            </a:r>
            <a:endParaRPr lang="es-E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3156" y="8467"/>
            <a:ext cx="137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b="1" dirty="0" smtClean="0">
                <a:solidFill>
                  <a:srgbClr val="FF0000"/>
                </a:solidFill>
              </a:rPr>
              <a:t>Repetir Para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4 CuadroTexto"/>
          <p:cNvSpPr txBox="1">
            <a:spLocks noChangeArrowheads="1"/>
          </p:cNvSpPr>
          <p:nvPr/>
        </p:nvSpPr>
        <p:spPr bwMode="auto">
          <a:xfrm>
            <a:off x="8123238" y="476250"/>
            <a:ext cx="9172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AR" altLang="es-ES" sz="1600"/>
              <a:t>(</a:t>
            </a:r>
            <a:r>
              <a:rPr lang="es-AR" altLang="es-ES" sz="1600" smtClean="0"/>
              <a:t>pág.49 )</a:t>
            </a:r>
            <a:endParaRPr lang="es-AR" altLang="es-ES" sz="1600"/>
          </a:p>
        </p:txBody>
      </p:sp>
    </p:spTree>
    <p:extLst>
      <p:ext uri="{BB962C8B-B14F-4D97-AF65-F5344CB8AC3E}">
        <p14:creationId xmlns:p14="http://schemas.microsoft.com/office/powerpoint/2010/main" val="3903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98249"/>
              </p:ext>
            </p:extLst>
          </p:nvPr>
        </p:nvGraphicFramePr>
        <p:xfrm>
          <a:off x="431036" y="408095"/>
          <a:ext cx="8408164" cy="9042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Problema #2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smtClean="0"/>
                        <a:t>Calcular</a:t>
                      </a:r>
                      <a:r>
                        <a:rPr lang="es-AR" sz="1800" baseline="0" smtClean="0"/>
                        <a:t> el promedio de edades de los 79 estudiantes de esta clase</a:t>
                      </a:r>
                      <a:r>
                        <a:rPr lang="es-AR" sz="1800" smtClean="0"/>
                        <a:t>.</a:t>
                      </a:r>
                      <a:endParaRPr lang="es-E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73156" y="8467"/>
            <a:ext cx="137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b="1" dirty="0" smtClean="0">
                <a:solidFill>
                  <a:srgbClr val="FF0000"/>
                </a:solidFill>
              </a:rPr>
              <a:t>Repetir Para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815056" cy="378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50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t="18511" r="42410" b="17729"/>
          <a:stretch/>
        </p:blipFill>
        <p:spPr>
          <a:xfrm>
            <a:off x="1981200" y="2617676"/>
            <a:ext cx="1800200" cy="22322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6" t="27378" r="12840" b="49953"/>
          <a:stretch/>
        </p:blipFill>
        <p:spPr>
          <a:xfrm>
            <a:off x="3501980" y="1981200"/>
            <a:ext cx="4114800" cy="175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3733800" y="2461942"/>
                <a:ext cx="36174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𝒑𝒓𝒐𝒎𝒆𝒅𝒊𝒐</m:t>
                      </m:r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𝒔𝒖𝒎𝒂</m:t>
                      </m:r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/</m:t>
                      </m:r>
                      <m:r>
                        <a:rPr lang="es-ES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𝟕𝟗</m:t>
                      </m:r>
                    </m:oMath>
                  </m:oMathPara>
                </a14:m>
                <a:endParaRPr lang="es-AR" b="1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461942"/>
                <a:ext cx="361749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27765"/>
              </p:ext>
            </p:extLst>
          </p:nvPr>
        </p:nvGraphicFramePr>
        <p:xfrm>
          <a:off x="431036" y="408095"/>
          <a:ext cx="8408164" cy="9042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Problema #2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smtClean="0"/>
                        <a:t>Calcular</a:t>
                      </a:r>
                      <a:r>
                        <a:rPr lang="es-AR" sz="1800" baseline="0" smtClean="0"/>
                        <a:t> el promedio de edades de los 79 estudiantes de esta clase</a:t>
                      </a:r>
                      <a:r>
                        <a:rPr lang="es-AR" sz="1800" smtClean="0"/>
                        <a:t>.</a:t>
                      </a:r>
                      <a:endParaRPr lang="es-E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73156" y="8467"/>
            <a:ext cx="137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b="1" dirty="0" smtClean="0">
                <a:solidFill>
                  <a:srgbClr val="FF0000"/>
                </a:solidFill>
              </a:rPr>
              <a:t>Repetir Para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3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3962400" y="2993124"/>
                <a:ext cx="36174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¿</m:t>
                      </m:r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𝒏</m:t>
                      </m:r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ú</m:t>
                      </m:r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𝒎𝒆𝒓𝒐</m:t>
                      </m:r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𝒑𝒂𝒓</m:t>
                      </m:r>
                      <m:r>
                        <a:rPr lang="es-AR" sz="24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?</m:t>
                      </m:r>
                    </m:oMath>
                  </m:oMathPara>
                </a14:m>
                <a:endParaRPr lang="es-AR" b="1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993124"/>
                <a:ext cx="3617491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 18"/>
          <p:cNvSpPr/>
          <p:nvPr/>
        </p:nvSpPr>
        <p:spPr>
          <a:xfrm>
            <a:off x="5358592" y="3358771"/>
            <a:ext cx="174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smtClean="0">
                <a:ln w="12700" cmpd="sng">
                  <a:solidFill>
                    <a:schemeClr val="accent4"/>
                  </a:solidFill>
                  <a:prstDash val="solid"/>
                </a:ln>
              </a:rPr>
              <a:t>Repetir 79 </a:t>
            </a:r>
            <a:r>
              <a:rPr lang="es-AR" b="1" dirty="0" smtClean="0">
                <a:ln w="12700" cmpd="sng">
                  <a:solidFill>
                    <a:schemeClr val="accent4"/>
                  </a:solidFill>
                  <a:prstDash val="solid"/>
                </a:ln>
              </a:rPr>
              <a:t>veces</a:t>
            </a:r>
            <a:endParaRPr lang="es-AR" b="1" dirty="0">
              <a:ln w="12700" cmpd="sng">
                <a:solidFill>
                  <a:schemeClr val="accent4"/>
                </a:solidFill>
                <a:prstDash val="solid"/>
              </a:ln>
            </a:endParaRPr>
          </a:p>
        </p:txBody>
      </p:sp>
      <p:sp>
        <p:nvSpPr>
          <p:cNvPr id="14" name="Flecha curvada hacia la derecha 14"/>
          <p:cNvSpPr/>
          <p:nvPr/>
        </p:nvSpPr>
        <p:spPr>
          <a:xfrm>
            <a:off x="2514600" y="2895601"/>
            <a:ext cx="481792" cy="1379185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6" name="Flecha curvada hacia la derecha 20"/>
          <p:cNvSpPr/>
          <p:nvPr/>
        </p:nvSpPr>
        <p:spPr>
          <a:xfrm flipH="1" flipV="1">
            <a:off x="4800600" y="2895600"/>
            <a:ext cx="481792" cy="1379185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8" name="Rectángulo 19"/>
          <p:cNvSpPr/>
          <p:nvPr/>
        </p:nvSpPr>
        <p:spPr>
          <a:xfrm>
            <a:off x="2909374" y="3124200"/>
            <a:ext cx="1585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 smtClean="0">
                <a:ln w="0"/>
              </a:rPr>
              <a:t>Ingresar</a:t>
            </a:r>
            <a:r>
              <a:rPr lang="es-A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Edad</a:t>
            </a:r>
            <a:endParaRPr lang="es-A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ángulo 23"/>
          <p:cNvSpPr/>
          <p:nvPr/>
        </p:nvSpPr>
        <p:spPr>
          <a:xfrm>
            <a:off x="3214547" y="3524310"/>
            <a:ext cx="1083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sumarlas</a:t>
            </a:r>
            <a:endParaRPr lang="es-A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23"/>
          <p:cNvSpPr/>
          <p:nvPr/>
        </p:nvSpPr>
        <p:spPr>
          <a:xfrm>
            <a:off x="1828800" y="4503386"/>
            <a:ext cx="4376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  <a:cs typeface="Arial" charset="0"/>
              </a:rPr>
              <a:t>Después</a:t>
            </a:r>
            <a:r>
              <a:rPr lang="es-A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AR" dirty="0">
                <a:latin typeface="Calibri" pitchFamily="34" charset="0"/>
                <a:cs typeface="Arial" charset="0"/>
              </a:rPr>
              <a:t>calcular</a:t>
            </a:r>
            <a:r>
              <a:rPr lang="es-A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AR" dirty="0">
                <a:latin typeface="Calibri" pitchFamily="34" charset="0"/>
                <a:cs typeface="Arial" charset="0"/>
              </a:rPr>
              <a:t>el </a:t>
            </a:r>
            <a:r>
              <a:rPr lang="es-A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Promedio</a:t>
            </a:r>
            <a:r>
              <a:rPr lang="es-AR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s-AR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Suma/79.0</a:t>
            </a:r>
            <a:endParaRPr lang="es-A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ítulo 2"/>
          <p:cNvSpPr txBox="1">
            <a:spLocks/>
          </p:cNvSpPr>
          <p:nvPr/>
        </p:nvSpPr>
        <p:spPr>
          <a:xfrm>
            <a:off x="457200" y="1295400"/>
            <a:ext cx="2808784" cy="70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400" u="sng"/>
              <a:t>Análisis</a:t>
            </a:r>
            <a:r>
              <a:rPr lang="es-AR" sz="2400" u="sng" smtClean="0"/>
              <a:t> del problema</a:t>
            </a:r>
            <a:endParaRPr lang="es-AR" sz="2400" u="sng" dirty="0"/>
          </a:p>
        </p:txBody>
      </p:sp>
      <p:sp>
        <p:nvSpPr>
          <p:cNvPr id="17" name="Rectangle 16"/>
          <p:cNvSpPr/>
          <p:nvPr/>
        </p:nvSpPr>
        <p:spPr>
          <a:xfrm>
            <a:off x="457200" y="1972270"/>
            <a:ext cx="7522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>
                <a:solidFill>
                  <a:srgbClr val="0070C0"/>
                </a:solidFill>
              </a:rPr>
              <a:t>Datos</a:t>
            </a:r>
            <a:r>
              <a:rPr lang="es-AR"/>
              <a:t>:  </a:t>
            </a:r>
            <a:r>
              <a:rPr lang="es-AR" smtClean="0"/>
              <a:t>79 </a:t>
            </a:r>
            <a:r>
              <a:rPr lang="es-AR"/>
              <a:t>números enteros (edades) que ingresan </a:t>
            </a:r>
            <a:r>
              <a:rPr lang="es-AR" u="sng"/>
              <a:t>de a uno por teclado </a:t>
            </a:r>
            <a:endParaRPr lang="es-AR"/>
          </a:p>
          <a:p>
            <a:r>
              <a:rPr lang="es-AR" b="1">
                <a:solidFill>
                  <a:srgbClr val="0070C0"/>
                </a:solidFill>
              </a:rPr>
              <a:t>Resultado</a:t>
            </a:r>
            <a:r>
              <a:rPr lang="es-AR"/>
              <a:t>: promedio de edades</a:t>
            </a:r>
          </a:p>
          <a:p>
            <a:r>
              <a:rPr lang="es-AR" b="1" smtClean="0">
                <a:solidFill>
                  <a:srgbClr val="0070C0"/>
                </a:solidFill>
              </a:rPr>
              <a:t>Metodología</a:t>
            </a:r>
            <a:r>
              <a:rPr lang="es-AR" smtClean="0"/>
              <a:t>:</a:t>
            </a:r>
            <a:endParaRPr lang="es-AR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836718"/>
              </p:ext>
            </p:extLst>
          </p:nvPr>
        </p:nvGraphicFramePr>
        <p:xfrm>
          <a:off x="431036" y="408095"/>
          <a:ext cx="8408164" cy="9042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Problema #2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smtClean="0"/>
                        <a:t>Calcular</a:t>
                      </a:r>
                      <a:r>
                        <a:rPr lang="es-AR" sz="1800" baseline="0" smtClean="0"/>
                        <a:t> el promedio de edades de los 79 estudiantes de esta clase</a:t>
                      </a:r>
                      <a:r>
                        <a:rPr lang="es-AR" sz="1800" smtClean="0"/>
                        <a:t>.</a:t>
                      </a:r>
                      <a:endParaRPr lang="es-E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773156" y="8467"/>
            <a:ext cx="137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b="1" dirty="0" smtClean="0">
                <a:solidFill>
                  <a:srgbClr val="FF0000"/>
                </a:solidFill>
              </a:rPr>
              <a:t>Repetir Para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2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 animBg="1"/>
      <p:bldP spid="18" grpId="0"/>
      <p:bldP spid="19" grpId="0"/>
      <p:bldP spid="13" grpId="0"/>
      <p:bldP spid="15" grpId="0"/>
      <p:bldP spid="1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aracterísticas de una computadora - Tecnología + Informátic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5" descr="Algoritmos que ayudan a encontrar el amor y que hasta te salvan la vida -  Colsecor Notici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Qué es un programa? | Desarrollar Inclusió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1868269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Repasemos lo visto la clase anterior</a:t>
            </a:r>
            <a:endParaRPr lang="en-U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AutoShape 12" descr="FICA Consulting - Si quieres resolver un problema con alguien, sigue estos  cuatro pas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7" descr="Dibujos Animados Icono De Libro Abierto De Lectura Hojeando El Diccionario  Icono De Libro Abierto, Diccionario De Dibujos Animados Icono, Conocimiento  Icono, Libro PNG y Vector para Descargar Gratis | Pngtre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2" descr="Repasemos los Disney Parks - E017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895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6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4368801" y="1974854"/>
            <a:ext cx="3400332" cy="1657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echa curvada hacia la derecha 14"/>
          <p:cNvSpPr/>
          <p:nvPr/>
        </p:nvSpPr>
        <p:spPr>
          <a:xfrm>
            <a:off x="1294286" y="2533806"/>
            <a:ext cx="481792" cy="1379185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21" name="Flecha curvada hacia la derecha 20"/>
          <p:cNvSpPr/>
          <p:nvPr/>
        </p:nvSpPr>
        <p:spPr>
          <a:xfrm flipH="1" flipV="1">
            <a:off x="2699065" y="2449682"/>
            <a:ext cx="481792" cy="1379185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321385" y="2882712"/>
            <a:ext cx="723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79 </a:t>
            </a:r>
            <a:endParaRPr lang="es-A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A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Veces</a:t>
            </a:r>
            <a:endParaRPr lang="es-A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439545" y="2769943"/>
            <a:ext cx="1441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Ingresar Edad</a:t>
            </a:r>
            <a:endParaRPr lang="es-A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688852" y="3088213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Sumarlas</a:t>
            </a:r>
            <a:endParaRPr lang="es-A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1438369" y="4034223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Calcular promedio</a:t>
            </a:r>
            <a:endParaRPr lang="es-A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439545" y="4357587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Mostrar Resultados</a:t>
            </a:r>
            <a:endParaRPr lang="es-A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5176344" y="2201544"/>
            <a:ext cx="136815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ysClr val="windowText" lastClr="00000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660232" y="22642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Edad</a:t>
            </a:r>
            <a:endParaRPr lang="es-AR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5201860" y="2990465"/>
            <a:ext cx="136815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ysClr val="windowText" lastClr="000000"/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6660232" y="299975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Suma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482897" y="223290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#@$</a:t>
            </a:r>
            <a:endParaRPr lang="es-AR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496253" y="306247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&amp;·#</a:t>
            </a:r>
            <a:endParaRPr lang="es-AR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109873" y="4952145"/>
            <a:ext cx="2316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Suma</a:t>
            </a:r>
            <a:r>
              <a:rPr lang="es-AR" dirty="0" smtClean="0">
                <a:sym typeface="Wingdings" panose="05000000000000000000" pitchFamily="2" charset="2"/>
              </a:rPr>
              <a:t> 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Suma</a:t>
            </a:r>
            <a:r>
              <a:rPr lang="es-AR" dirty="0" smtClean="0"/>
              <a:t>+ Edad</a:t>
            </a:r>
            <a:endParaRPr lang="es-AR" dirty="0"/>
          </a:p>
        </p:txBody>
      </p:sp>
      <p:sp>
        <p:nvSpPr>
          <p:cNvPr id="35" name="CuadroTexto 34"/>
          <p:cNvSpPr txBox="1"/>
          <p:nvPr/>
        </p:nvSpPr>
        <p:spPr>
          <a:xfrm>
            <a:off x="5121974" y="3912991"/>
            <a:ext cx="3050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Inicializar 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Suma</a:t>
            </a:r>
            <a:r>
              <a:rPr lang="es-AR" dirty="0" smtClean="0"/>
              <a:t> en 0</a:t>
            </a:r>
            <a:endParaRPr lang="es-AR" dirty="0"/>
          </a:p>
        </p:txBody>
      </p:sp>
      <p:grpSp>
        <p:nvGrpSpPr>
          <p:cNvPr id="39" name="Grupo 38"/>
          <p:cNvGrpSpPr/>
          <p:nvPr/>
        </p:nvGrpSpPr>
        <p:grpSpPr>
          <a:xfrm>
            <a:off x="5196075" y="2990465"/>
            <a:ext cx="1368152" cy="441340"/>
            <a:chOff x="5202654" y="3573016"/>
            <a:chExt cx="1368152" cy="441340"/>
          </a:xfrm>
          <a:solidFill>
            <a:schemeClr val="bg1"/>
          </a:solidFill>
        </p:grpSpPr>
        <p:sp>
          <p:nvSpPr>
            <p:cNvPr id="37" name="Rectángulo redondeado 36"/>
            <p:cNvSpPr/>
            <p:nvPr/>
          </p:nvSpPr>
          <p:spPr>
            <a:xfrm>
              <a:off x="5202654" y="3573016"/>
              <a:ext cx="1368152" cy="43204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5724128" y="364502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0</a:t>
              </a:r>
              <a:endParaRPr lang="es-AR" dirty="0"/>
            </a:p>
          </p:txBody>
        </p:sp>
      </p:grpSp>
      <p:sp>
        <p:nvSpPr>
          <p:cNvPr id="40" name="CuadroTexto 39"/>
          <p:cNvSpPr txBox="1"/>
          <p:nvPr/>
        </p:nvSpPr>
        <p:spPr>
          <a:xfrm>
            <a:off x="5102253" y="4582813"/>
            <a:ext cx="281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Leer (Edad)</a:t>
            </a:r>
            <a:endParaRPr lang="es-AR" dirty="0"/>
          </a:p>
        </p:txBody>
      </p:sp>
      <p:grpSp>
        <p:nvGrpSpPr>
          <p:cNvPr id="41" name="Grupo 40"/>
          <p:cNvGrpSpPr/>
          <p:nvPr/>
        </p:nvGrpSpPr>
        <p:grpSpPr>
          <a:xfrm>
            <a:off x="5196075" y="2173740"/>
            <a:ext cx="1368152" cy="441340"/>
            <a:chOff x="5202654" y="3573016"/>
            <a:chExt cx="1368152" cy="441340"/>
          </a:xfrm>
          <a:solidFill>
            <a:schemeClr val="bg1"/>
          </a:solidFill>
        </p:grpSpPr>
        <p:sp>
          <p:nvSpPr>
            <p:cNvPr id="42" name="Rectángulo redondeado 41"/>
            <p:cNvSpPr/>
            <p:nvPr/>
          </p:nvSpPr>
          <p:spPr>
            <a:xfrm>
              <a:off x="5202654" y="3573016"/>
              <a:ext cx="1368152" cy="43204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628438" y="36450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18</a:t>
              </a:r>
              <a:endParaRPr lang="es-AR" dirty="0"/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5196075" y="2999757"/>
            <a:ext cx="1368152" cy="432048"/>
            <a:chOff x="5209137" y="3560581"/>
            <a:chExt cx="1368152" cy="432048"/>
          </a:xfrm>
          <a:solidFill>
            <a:schemeClr val="bg1"/>
          </a:solidFill>
        </p:grpSpPr>
        <p:sp>
          <p:nvSpPr>
            <p:cNvPr id="47" name="Rectángulo redondeado 46"/>
            <p:cNvSpPr/>
            <p:nvPr/>
          </p:nvSpPr>
          <p:spPr>
            <a:xfrm>
              <a:off x="5209137" y="3560581"/>
              <a:ext cx="1368152" cy="43204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5551632" y="35820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18</a:t>
              </a:r>
              <a:endParaRPr lang="es-AR" dirty="0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5181600" y="2192218"/>
            <a:ext cx="1368152" cy="432048"/>
            <a:chOff x="7315803" y="3792792"/>
            <a:chExt cx="1368152" cy="432048"/>
          </a:xfrm>
          <a:solidFill>
            <a:schemeClr val="bg1"/>
          </a:solidFill>
        </p:grpSpPr>
        <p:sp>
          <p:nvSpPr>
            <p:cNvPr id="50" name="Rectángulo redondeado 49"/>
            <p:cNvSpPr/>
            <p:nvPr/>
          </p:nvSpPr>
          <p:spPr>
            <a:xfrm>
              <a:off x="7315803" y="3792792"/>
              <a:ext cx="1368152" cy="43204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7735802" y="383927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25</a:t>
              </a:r>
              <a:endParaRPr lang="es-AR" dirty="0"/>
            </a:p>
          </p:txBody>
        </p:sp>
      </p:grpSp>
      <p:sp>
        <p:nvSpPr>
          <p:cNvPr id="52" name="Flecha curvada hacia la derecha 51"/>
          <p:cNvSpPr/>
          <p:nvPr/>
        </p:nvSpPr>
        <p:spPr>
          <a:xfrm>
            <a:off x="4676868" y="4357587"/>
            <a:ext cx="481792" cy="1379185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53" name="Flecha curvada hacia la derecha 52"/>
          <p:cNvSpPr/>
          <p:nvPr/>
        </p:nvSpPr>
        <p:spPr>
          <a:xfrm flipH="1" flipV="1">
            <a:off x="7162800" y="4282323"/>
            <a:ext cx="481792" cy="1379185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grpSp>
        <p:nvGrpSpPr>
          <p:cNvPr id="54" name="Grupo 53"/>
          <p:cNvGrpSpPr/>
          <p:nvPr/>
        </p:nvGrpSpPr>
        <p:grpSpPr>
          <a:xfrm>
            <a:off x="5184648" y="2981173"/>
            <a:ext cx="1368152" cy="441340"/>
            <a:chOff x="5202654" y="3573016"/>
            <a:chExt cx="1368152" cy="441340"/>
          </a:xfrm>
          <a:solidFill>
            <a:schemeClr val="bg1"/>
          </a:solidFill>
        </p:grpSpPr>
        <p:sp>
          <p:nvSpPr>
            <p:cNvPr id="55" name="Rectángulo redondeado 54"/>
            <p:cNvSpPr/>
            <p:nvPr/>
          </p:nvSpPr>
          <p:spPr>
            <a:xfrm>
              <a:off x="5202654" y="3573016"/>
              <a:ext cx="1368152" cy="43204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5467826" y="3645024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18+25</a:t>
              </a:r>
              <a:endParaRPr lang="es-AR" dirty="0"/>
            </a:p>
          </p:txBody>
        </p:sp>
      </p:grpSp>
      <p:grpSp>
        <p:nvGrpSpPr>
          <p:cNvPr id="57" name="Grupo 56"/>
          <p:cNvGrpSpPr/>
          <p:nvPr/>
        </p:nvGrpSpPr>
        <p:grpSpPr>
          <a:xfrm>
            <a:off x="5196075" y="2999757"/>
            <a:ext cx="1368152" cy="432048"/>
            <a:chOff x="3232615" y="2979890"/>
            <a:chExt cx="1368152" cy="432048"/>
          </a:xfrm>
          <a:solidFill>
            <a:schemeClr val="bg1"/>
          </a:solidFill>
        </p:grpSpPr>
        <p:sp>
          <p:nvSpPr>
            <p:cNvPr id="58" name="Rectángulo redondeado 57"/>
            <p:cNvSpPr/>
            <p:nvPr/>
          </p:nvSpPr>
          <p:spPr>
            <a:xfrm>
              <a:off x="3232615" y="2979890"/>
              <a:ext cx="1368152" cy="43204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CuadroTexto 58"/>
            <p:cNvSpPr txBox="1"/>
            <p:nvPr/>
          </p:nvSpPr>
          <p:spPr>
            <a:xfrm>
              <a:off x="3674753" y="300134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43</a:t>
              </a:r>
              <a:endParaRPr lang="es-AR" dirty="0"/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>
          <a:xfrm>
            <a:off x="1051220" y="269876"/>
            <a:ext cx="7251296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AR" dirty="0" smtClean="0"/>
              <a:t>¿Cómo sumar </a:t>
            </a:r>
            <a:r>
              <a:rPr lang="es-AR" smtClean="0"/>
              <a:t>o acumular valores en memoria RAM?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839728" y="1449516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/>
              <a:t>Memoria RAM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7773156" y="8467"/>
            <a:ext cx="137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b="1" dirty="0" smtClean="0">
                <a:solidFill>
                  <a:srgbClr val="FF0000"/>
                </a:solidFill>
              </a:rPr>
              <a:t>Repetir Para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6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11" grpId="0" animBg="1"/>
      <p:bldP spid="14" grpId="0"/>
      <p:bldP spid="28" grpId="0" animBg="1"/>
      <p:bldP spid="29" grpId="0"/>
      <p:bldP spid="31" grpId="0"/>
      <p:bldP spid="33" grpId="0"/>
      <p:bldP spid="34" grpId="0"/>
      <p:bldP spid="35" grpId="0"/>
      <p:bldP spid="40" grpId="0"/>
      <p:bldP spid="52" grpId="0" animBg="1"/>
      <p:bldP spid="53" grpId="0" animBg="1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1 CuadroTexto"/>
          <p:cNvSpPr txBox="1">
            <a:spLocks noChangeArrowheads="1"/>
          </p:cNvSpPr>
          <p:nvPr/>
        </p:nvSpPr>
        <p:spPr bwMode="auto">
          <a:xfrm>
            <a:off x="539750" y="981075"/>
            <a:ext cx="8353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smtClean="0">
                <a:cs typeface="+mn-cs"/>
              </a:rPr>
              <a:t>	</a:t>
            </a:r>
            <a:endParaRPr lang="es-AR" dirty="0" smtClean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21509" name="1 CuadroTexto"/>
          <p:cNvSpPr txBox="1">
            <a:spLocks noChangeArrowheads="1"/>
          </p:cNvSpPr>
          <p:nvPr/>
        </p:nvSpPr>
        <p:spPr bwMode="auto">
          <a:xfrm>
            <a:off x="1674567" y="609600"/>
            <a:ext cx="7239000" cy="560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s-AR" sz="800" b="1" dirty="0"/>
          </a:p>
          <a:p>
            <a:r>
              <a:rPr lang="es-AR" sz="2000" b="1" dirty="0" smtClean="0"/>
              <a:t>Algoritmo</a:t>
            </a:r>
            <a:r>
              <a:rPr lang="es-AR" sz="2000" dirty="0" smtClean="0"/>
              <a:t> </a:t>
            </a:r>
            <a:r>
              <a:rPr lang="es-AR" sz="2000" i="1" dirty="0" smtClean="0"/>
              <a:t>Promedio de edades de los participantes a la sala</a:t>
            </a:r>
            <a:endParaRPr lang="es-AR" sz="2000" i="1" dirty="0"/>
          </a:p>
          <a:p>
            <a:r>
              <a:rPr lang="es-AR" sz="2000" dirty="0" smtClean="0"/>
              <a:t>Variables </a:t>
            </a:r>
            <a:r>
              <a:rPr lang="es-AR" sz="2000" dirty="0"/>
              <a:t>			</a:t>
            </a:r>
            <a:endParaRPr lang="es-AR" sz="2000" b="1" dirty="0"/>
          </a:p>
          <a:p>
            <a:r>
              <a:rPr lang="es-AR" sz="2000" dirty="0" smtClean="0"/>
              <a:t>       </a:t>
            </a:r>
            <a:r>
              <a:rPr lang="es-AR" sz="2000" dirty="0"/>
              <a:t>entero </a:t>
            </a:r>
            <a:r>
              <a:rPr lang="es-AR" sz="2000" smtClean="0"/>
              <a:t>Edad, i, 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sz="2000" dirty="0" smtClean="0"/>
              <a:t> </a:t>
            </a:r>
          </a:p>
          <a:p>
            <a:r>
              <a:rPr lang="es-AR" sz="2000" dirty="0" smtClean="0"/>
              <a:t>       real  Promedio</a:t>
            </a:r>
            <a:endParaRPr lang="es-AR" sz="2000" b="1" dirty="0" smtClean="0"/>
          </a:p>
          <a:p>
            <a:r>
              <a:rPr lang="es-AR" sz="2000" b="1" dirty="0" smtClean="0"/>
              <a:t>Inicio</a:t>
            </a:r>
            <a:endParaRPr lang="es-AR" sz="2000" b="1" dirty="0"/>
          </a:p>
          <a:p>
            <a:pPr>
              <a:lnSpc>
                <a:spcPct val="150000"/>
              </a:lnSpc>
            </a:pPr>
            <a:r>
              <a:rPr lang="es-AR" sz="2000" b="1" dirty="0" smtClean="0">
                <a:solidFill>
                  <a:schemeClr val="accent3"/>
                </a:solidFill>
              </a:rPr>
              <a:t>       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sz="2000" b="1" dirty="0" smtClean="0">
                <a:sym typeface="Wingdings" pitchFamily="2" charset="2"/>
              </a:rPr>
              <a:t> </a:t>
            </a:r>
            <a:r>
              <a:rPr lang="es-AR" sz="2000" b="1" dirty="0">
                <a:sym typeface="Wingdings" pitchFamily="2" charset="2"/>
              </a:rPr>
              <a:t>0 </a:t>
            </a:r>
            <a:r>
              <a:rPr lang="es-AR" sz="2000" b="1" dirty="0" smtClean="0">
                <a:sym typeface="Wingdings" pitchFamily="2" charset="2"/>
              </a:rPr>
              <a:t>                  </a:t>
            </a:r>
            <a:endParaRPr lang="es-AR" b="1" dirty="0" smtClean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s-AR" sz="2000" dirty="0" smtClean="0">
                <a:sym typeface="Wingdings" pitchFamily="2" charset="2"/>
              </a:rPr>
              <a:t>       R</a:t>
            </a:r>
            <a:r>
              <a:rPr lang="es-AR" sz="2000" dirty="0" smtClean="0"/>
              <a:t>epetir </a:t>
            </a:r>
            <a:r>
              <a:rPr lang="es-AR" sz="2000" smtClean="0"/>
              <a:t>Para i </a:t>
            </a:r>
            <a:r>
              <a:rPr lang="es-AR" sz="2000" dirty="0" smtClean="0">
                <a:sym typeface="Wingdings" pitchFamily="2" charset="2"/>
              </a:rPr>
              <a:t> </a:t>
            </a:r>
            <a:r>
              <a:rPr lang="es-AR" sz="2000" dirty="0" smtClean="0"/>
              <a:t>1</a:t>
            </a:r>
            <a:r>
              <a:rPr lang="es-AR" sz="2000" smtClean="0"/>
              <a:t>, </a:t>
            </a:r>
            <a:r>
              <a:rPr lang="es-AR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79</a:t>
            </a:r>
            <a:endParaRPr lang="es-A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s-AR" sz="2000"/>
              <a:t>	</a:t>
            </a:r>
            <a:r>
              <a:rPr lang="es-AR" sz="2000" smtClean="0"/>
              <a:t>Escribir</a:t>
            </a:r>
            <a:r>
              <a:rPr lang="es-AR" sz="2000" dirty="0"/>
              <a:t>("Ingrese </a:t>
            </a:r>
            <a:r>
              <a:rPr lang="es-AR" sz="2000" dirty="0" smtClean="0"/>
              <a:t>su edad, por favor")</a:t>
            </a: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/>
              <a:t>	</a:t>
            </a:r>
            <a:r>
              <a:rPr lang="es-AR" sz="2000" dirty="0"/>
              <a:t>L</a:t>
            </a:r>
            <a:r>
              <a:rPr lang="es-AR" sz="2000" smtClean="0"/>
              <a:t>eer(Edad</a:t>
            </a:r>
            <a:r>
              <a:rPr lang="es-AR" sz="2000" dirty="0" smtClean="0"/>
              <a:t>)</a:t>
            </a: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	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sz="2000" b="1" dirty="0" smtClean="0">
                <a:solidFill>
                  <a:schemeClr val="accent3"/>
                </a:solidFill>
              </a:rPr>
              <a:t> </a:t>
            </a:r>
            <a:r>
              <a:rPr lang="es-AR" sz="2000" b="1" dirty="0" smtClean="0">
                <a:sym typeface="Wingdings" pitchFamily="2" charset="2"/>
              </a:rPr>
              <a:t></a:t>
            </a:r>
            <a:r>
              <a:rPr lang="es-AR" sz="2000" b="1" dirty="0" smtClean="0">
                <a:solidFill>
                  <a:schemeClr val="accent3"/>
                </a:solidFill>
                <a:sym typeface="Wingdings" pitchFamily="2" charset="2"/>
              </a:rPr>
              <a:t> 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sz="2000" b="1" dirty="0">
                <a:solidFill>
                  <a:schemeClr val="accent3"/>
                </a:solidFill>
              </a:rPr>
              <a:t> </a:t>
            </a:r>
            <a:r>
              <a:rPr lang="es-AR" sz="2000" b="1" dirty="0" smtClean="0">
                <a:sym typeface="Wingdings" pitchFamily="2" charset="2"/>
              </a:rPr>
              <a:t>+ Edad   </a:t>
            </a:r>
            <a:r>
              <a:rPr lang="es-AR" b="1" dirty="0" smtClean="0">
                <a:sym typeface="Wingdings" pitchFamily="2" charset="2"/>
              </a:rPr>
              <a:t> </a:t>
            </a:r>
          </a:p>
          <a:p>
            <a:r>
              <a:rPr lang="es-AR" sz="2000" b="1" dirty="0" smtClean="0"/>
              <a:t>       </a:t>
            </a:r>
            <a:r>
              <a:rPr lang="es-AR" sz="2000" dirty="0" err="1" smtClean="0"/>
              <a:t>finpara</a:t>
            </a:r>
            <a:endParaRPr lang="es-AR" sz="2000" dirty="0" smtClean="0"/>
          </a:p>
          <a:p>
            <a:r>
              <a:rPr lang="es-AR" sz="2000" dirty="0" smtClean="0"/>
              <a:t>       Promedio </a:t>
            </a:r>
            <a:r>
              <a:rPr lang="es-AR" sz="2000" smtClean="0">
                <a:sym typeface="Wingdings" pitchFamily="2" charset="2"/>
              </a:rPr>
              <a:t> </a:t>
            </a:r>
            <a:r>
              <a:rPr lang="es-AR" sz="2000" b="1" smtClean="0"/>
              <a:t>Suma/79.0</a:t>
            </a:r>
            <a:endParaRPr lang="es-AR" sz="2000" b="1" dirty="0"/>
          </a:p>
          <a:p>
            <a:pPr>
              <a:lnSpc>
                <a:spcPct val="150000"/>
              </a:lnSpc>
            </a:pPr>
            <a:r>
              <a:rPr lang="es-AR" sz="2000" dirty="0" smtClean="0"/>
              <a:t>       escribir(‘’El promedio de edades es = ‘’, Promedio)</a:t>
            </a: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b="1" dirty="0" smtClean="0"/>
              <a:t> Fin.</a:t>
            </a:r>
            <a:endParaRPr lang="es-AR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19600" y="1350963"/>
            <a:ext cx="327659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pPr algn="l"/>
            <a:r>
              <a:rPr lang="es-AR" dirty="0"/>
              <a:t>1) Declarar la variable suma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31405" y="2343090"/>
            <a:ext cx="326479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pPr algn="l"/>
            <a:r>
              <a:rPr lang="es-AR" dirty="0"/>
              <a:t>2) Iniciar en 0 antes del Repetir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38531" y="4191000"/>
            <a:ext cx="210046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pPr algn="l"/>
            <a:r>
              <a:rPr lang="es-AR" dirty="0"/>
              <a:t>3</a:t>
            </a:r>
            <a:r>
              <a:rPr lang="es-AR"/>
              <a:t>) Sumar la </a:t>
            </a:r>
            <a:r>
              <a:rPr lang="es-AR" dirty="0"/>
              <a:t>Edad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73567" y="240268"/>
            <a:ext cx="631307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mtClean="0"/>
              <a:t>Versión 1 :  calcular el promedio y mostrar con la acción </a:t>
            </a:r>
            <a:r>
              <a:rPr lang="es-AR" dirty="0" smtClean="0"/>
              <a:t>Escribir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73156" y="8467"/>
            <a:ext cx="137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b="1" dirty="0" smtClean="0">
                <a:solidFill>
                  <a:srgbClr val="FF0000"/>
                </a:solidFill>
              </a:rPr>
              <a:t>Repetir Para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4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build="p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1 CuadroTexto"/>
          <p:cNvSpPr txBox="1">
            <a:spLocks noChangeArrowheads="1"/>
          </p:cNvSpPr>
          <p:nvPr/>
        </p:nvSpPr>
        <p:spPr bwMode="auto">
          <a:xfrm>
            <a:off x="539750" y="981075"/>
            <a:ext cx="8353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smtClean="0">
                <a:cs typeface="+mn-cs"/>
              </a:rPr>
              <a:t>	</a:t>
            </a:r>
            <a:endParaRPr lang="es-AR" dirty="0" smtClean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21509" name="1 CuadroTexto"/>
          <p:cNvSpPr txBox="1">
            <a:spLocks noChangeArrowheads="1"/>
          </p:cNvSpPr>
          <p:nvPr/>
        </p:nvSpPr>
        <p:spPr bwMode="auto">
          <a:xfrm>
            <a:off x="1674567" y="609600"/>
            <a:ext cx="7239000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s-AR" sz="800" b="1" dirty="0"/>
          </a:p>
          <a:p>
            <a:r>
              <a:rPr lang="es-AR" sz="2000" b="1" dirty="0" smtClean="0"/>
              <a:t>Algoritmo</a:t>
            </a:r>
            <a:r>
              <a:rPr lang="es-AR" sz="2000" dirty="0" smtClean="0"/>
              <a:t> </a:t>
            </a:r>
            <a:r>
              <a:rPr lang="es-AR" sz="2000" i="1" dirty="0" smtClean="0"/>
              <a:t>Promedio de edades de los participantes a la sala</a:t>
            </a:r>
            <a:endParaRPr lang="es-AR" sz="2000" i="1" dirty="0"/>
          </a:p>
          <a:p>
            <a:r>
              <a:rPr lang="es-AR" sz="2000" dirty="0" smtClean="0"/>
              <a:t>Variables </a:t>
            </a:r>
            <a:r>
              <a:rPr lang="es-AR" sz="2000" dirty="0"/>
              <a:t>			</a:t>
            </a:r>
            <a:endParaRPr lang="es-AR" sz="2000" b="1" dirty="0"/>
          </a:p>
          <a:p>
            <a:r>
              <a:rPr lang="es-AR" sz="2000" dirty="0" smtClean="0"/>
              <a:t>       </a:t>
            </a:r>
            <a:r>
              <a:rPr lang="es-AR" sz="2000" dirty="0"/>
              <a:t>entero </a:t>
            </a:r>
            <a:r>
              <a:rPr lang="es-AR" sz="2000" smtClean="0"/>
              <a:t>Edad, i, </a:t>
            </a:r>
            <a:r>
              <a:rPr lang="es-AR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endParaRPr lang="es-A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z="2000" dirty="0"/>
              <a:t> </a:t>
            </a:r>
            <a:r>
              <a:rPr lang="es-AR" sz="2000" dirty="0" smtClean="0"/>
              <a:t>      real  Promedio</a:t>
            </a:r>
            <a:endParaRPr lang="es-AR" sz="2000" b="1" dirty="0" smtClean="0"/>
          </a:p>
          <a:p>
            <a:r>
              <a:rPr lang="es-AR" sz="2000" b="1" dirty="0" smtClean="0"/>
              <a:t>Inicio</a:t>
            </a:r>
            <a:endParaRPr lang="es-AR" sz="2000" b="1" dirty="0"/>
          </a:p>
          <a:p>
            <a:pPr>
              <a:lnSpc>
                <a:spcPct val="150000"/>
              </a:lnSpc>
            </a:pPr>
            <a:r>
              <a:rPr lang="es-AR" sz="2000" b="1" dirty="0" smtClean="0">
                <a:solidFill>
                  <a:schemeClr val="accent3"/>
                </a:solidFill>
              </a:rPr>
              <a:t>       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sz="2000" b="1" dirty="0" smtClean="0">
                <a:sym typeface="Wingdings" pitchFamily="2" charset="2"/>
              </a:rPr>
              <a:t> </a:t>
            </a:r>
            <a:r>
              <a:rPr lang="es-AR" sz="2000" b="1" dirty="0">
                <a:sym typeface="Wingdings" pitchFamily="2" charset="2"/>
              </a:rPr>
              <a:t>0                   </a:t>
            </a:r>
            <a:endParaRPr lang="es-AR" b="1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s-AR" sz="2000" dirty="0" smtClean="0">
                <a:sym typeface="Wingdings" pitchFamily="2" charset="2"/>
              </a:rPr>
              <a:t>       R</a:t>
            </a:r>
            <a:r>
              <a:rPr lang="es-AR" sz="2000" dirty="0" smtClean="0"/>
              <a:t>epetir </a:t>
            </a:r>
            <a:r>
              <a:rPr lang="es-AR" sz="2000" smtClean="0"/>
              <a:t>Para i </a:t>
            </a:r>
            <a:r>
              <a:rPr lang="es-AR" sz="2000" dirty="0">
                <a:sym typeface="Wingdings" pitchFamily="2" charset="2"/>
              </a:rPr>
              <a:t> </a:t>
            </a:r>
            <a:r>
              <a:rPr lang="es-AR" sz="2000" dirty="0"/>
              <a:t>1</a:t>
            </a:r>
            <a:r>
              <a:rPr lang="es-AR" sz="2000"/>
              <a:t>, </a:t>
            </a:r>
            <a:r>
              <a:rPr lang="es-AR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79</a:t>
            </a:r>
            <a:endParaRPr lang="es-A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s-AR" sz="2000"/>
              <a:t>	</a:t>
            </a:r>
            <a:r>
              <a:rPr lang="es-AR" sz="2000" smtClean="0"/>
              <a:t>Escribir</a:t>
            </a:r>
            <a:r>
              <a:rPr lang="es-AR" sz="2000" dirty="0"/>
              <a:t>("Ingrese </a:t>
            </a:r>
            <a:r>
              <a:rPr lang="es-AR" sz="2000" dirty="0" smtClean="0"/>
              <a:t>su edad, por favor")</a:t>
            </a: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/>
              <a:t>	</a:t>
            </a:r>
            <a:r>
              <a:rPr lang="es-AR" sz="2000" dirty="0"/>
              <a:t>L</a:t>
            </a:r>
            <a:r>
              <a:rPr lang="es-AR" sz="2000" smtClean="0"/>
              <a:t>eer(Edad</a:t>
            </a:r>
            <a:r>
              <a:rPr lang="es-AR" sz="2000" dirty="0" smtClean="0"/>
              <a:t>)</a:t>
            </a: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	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sz="2000" b="1" dirty="0" smtClean="0">
                <a:solidFill>
                  <a:schemeClr val="accent3"/>
                </a:solidFill>
              </a:rPr>
              <a:t> </a:t>
            </a:r>
            <a:r>
              <a:rPr lang="es-AR" sz="2000" b="1" dirty="0" smtClean="0">
                <a:sym typeface="Wingdings" pitchFamily="2" charset="2"/>
              </a:rPr>
              <a:t></a:t>
            </a:r>
            <a:r>
              <a:rPr lang="es-AR" sz="2000" b="1" dirty="0" smtClean="0">
                <a:solidFill>
                  <a:schemeClr val="accent3"/>
                </a:solidFill>
                <a:sym typeface="Wingdings" pitchFamily="2" charset="2"/>
              </a:rPr>
              <a:t> 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sz="2000" b="1" dirty="0">
                <a:solidFill>
                  <a:schemeClr val="accent3"/>
                </a:solidFill>
              </a:rPr>
              <a:t> </a:t>
            </a:r>
            <a:r>
              <a:rPr lang="es-AR" sz="2000" b="1" dirty="0" smtClean="0">
                <a:sym typeface="Wingdings" pitchFamily="2" charset="2"/>
              </a:rPr>
              <a:t>+ Edad    </a:t>
            </a:r>
            <a:r>
              <a:rPr lang="es-AR" b="1" dirty="0" smtClean="0">
                <a:sym typeface="Wingdings" pitchFamily="2" charset="2"/>
              </a:rPr>
              <a:t> </a:t>
            </a:r>
          </a:p>
          <a:p>
            <a:r>
              <a:rPr lang="es-AR" sz="2000" b="1" dirty="0" smtClean="0"/>
              <a:t>       </a:t>
            </a:r>
            <a:r>
              <a:rPr lang="es-AR" sz="2000" dirty="0" err="1" smtClean="0"/>
              <a:t>finpara</a:t>
            </a:r>
            <a:endParaRPr lang="es-AR" sz="2000" dirty="0" smtClean="0"/>
          </a:p>
          <a:p>
            <a:r>
              <a:rPr lang="es-AR" sz="2000" dirty="0" smtClean="0"/>
              <a:t>       escribir(‘’El promedio de edades es = </a:t>
            </a:r>
            <a:r>
              <a:rPr lang="es-AR" sz="2000" smtClean="0"/>
              <a:t>‘’, </a:t>
            </a:r>
            <a:r>
              <a:rPr lang="es-AR" sz="2000" b="1" smtClean="0"/>
              <a:t>Suma/79.0</a:t>
            </a:r>
            <a:r>
              <a:rPr lang="es-AR" sz="2000" smtClean="0"/>
              <a:t> </a:t>
            </a:r>
            <a:r>
              <a:rPr lang="es-AR" sz="2000" dirty="0" smtClean="0"/>
              <a:t>)</a:t>
            </a: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b="1" dirty="0" smtClean="0"/>
              <a:t> Fin.</a:t>
            </a:r>
            <a:endParaRPr lang="es-AR" sz="20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133600" y="1828800"/>
            <a:ext cx="1600200" cy="0"/>
          </a:xfrm>
          <a:prstGeom prst="line">
            <a:avLst/>
          </a:prstGeom>
          <a:ln w="571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73156" y="8467"/>
            <a:ext cx="137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b="1" dirty="0" smtClean="0">
                <a:solidFill>
                  <a:srgbClr val="FF0000"/>
                </a:solidFill>
              </a:rPr>
              <a:t>Repetir Para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3567" y="240268"/>
            <a:ext cx="495552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AR" smtClean="0"/>
              <a:t>Versión 2 :  calcular el promedio dentro del </a:t>
            </a:r>
            <a:r>
              <a:rPr lang="es-AR" dirty="0" smtClean="0"/>
              <a:t>Escribir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81000"/>
            <a:ext cx="7772400" cy="1905000"/>
          </a:xfrm>
        </p:spPr>
        <p:txBody>
          <a:bodyPr>
            <a:normAutofit fontScale="90000"/>
          </a:bodyPr>
          <a:lstStyle/>
          <a:p>
            <a:r>
              <a:rPr lang="es-AR" smtClean="0"/>
              <a:t>Ahora estamos en condiciones de </a:t>
            </a:r>
            <a:r>
              <a:rPr lang="es-AR" dirty="0" smtClean="0"/>
              <a:t>comenzar con los </a:t>
            </a:r>
            <a:r>
              <a:rPr lang="es-AR" smtClean="0"/>
              <a:t>ejercicios 8, 9, 10, 11 y 12 de </a:t>
            </a:r>
            <a:r>
              <a:rPr lang="es-AR" dirty="0" smtClean="0"/>
              <a:t>Práctica 3</a:t>
            </a:r>
            <a:endParaRPr lang="en-US" dirty="0"/>
          </a:p>
        </p:txBody>
      </p:sp>
      <p:pic>
        <p:nvPicPr>
          <p:cNvPr id="25605" name="Picture 5" descr="C:\Users\Cesar\AppData\Local\Microsoft\Windows\INetCache\IE\O7K7IJX0\at-work-business-computer-371874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99" y="5462588"/>
            <a:ext cx="1631949" cy="12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893286" y="2286000"/>
            <a:ext cx="7717314" cy="3186201"/>
            <a:chOff x="762000" y="2590800"/>
            <a:chExt cx="7717314" cy="3186201"/>
          </a:xfrm>
        </p:grpSpPr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590800"/>
              <a:ext cx="7717314" cy="117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999" y="3536326"/>
              <a:ext cx="7067550" cy="224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7773156" y="8467"/>
            <a:ext cx="137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b="1" dirty="0" smtClean="0">
                <a:solidFill>
                  <a:srgbClr val="FF0000"/>
                </a:solidFill>
              </a:rPr>
              <a:t>Repetir Para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46159"/>
              </p:ext>
            </p:extLst>
          </p:nvPr>
        </p:nvGraphicFramePr>
        <p:xfrm>
          <a:off x="431036" y="408095"/>
          <a:ext cx="8408164" cy="1173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P3 Ej</a:t>
                      </a:r>
                      <a:r>
                        <a:rPr kumimoji="0" lang="es-ES" sz="2900" kern="120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8)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smtClean="0"/>
                        <a:t>Dados 80 números enteros que se ingresan por teclado, calcular y mostrar el promedio de los mismos.</a:t>
                      </a:r>
                      <a:endParaRPr lang="es-E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1667470"/>
            <a:ext cx="4629152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AR" dirty="0" smtClean="0"/>
              <a:t>Repetir Para 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s-AR" dirty="0" smtClean="0"/>
              <a:t> </a:t>
            </a:r>
            <a:r>
              <a:rPr lang="es-AR" dirty="0" smtClean="0">
                <a:sym typeface="Wingdings" pitchFamily="2" charset="2"/>
              </a:rPr>
              <a:t> </a:t>
            </a:r>
            <a:r>
              <a:rPr lang="es-AR" dirty="0" err="1" smtClean="0">
                <a:sym typeface="Wingdings" pitchFamily="2" charset="2"/>
              </a:rPr>
              <a:t>v_inicial</a:t>
            </a:r>
            <a:r>
              <a:rPr lang="es-AR" dirty="0" smtClean="0">
                <a:sym typeface="Wingdings" pitchFamily="2" charset="2"/>
              </a:rPr>
              <a:t>, </a:t>
            </a:r>
            <a:r>
              <a:rPr lang="es-AR" dirty="0" err="1" smtClean="0">
                <a:sym typeface="Wingdings" pitchFamily="2" charset="2"/>
              </a:rPr>
              <a:t>v_final</a:t>
            </a:r>
            <a:r>
              <a:rPr lang="es-AR" dirty="0" smtClean="0">
                <a:sym typeface="Wingdings" pitchFamily="2" charset="2"/>
              </a:rPr>
              <a:t>, incremento</a:t>
            </a:r>
            <a:endParaRPr lang="es-AR" dirty="0" smtClean="0"/>
          </a:p>
          <a:p>
            <a:r>
              <a:rPr lang="es-AR" dirty="0" smtClean="0"/>
              <a:t>	 acciones</a:t>
            </a:r>
          </a:p>
          <a:p>
            <a:r>
              <a:rPr lang="es-AR" dirty="0" smtClean="0"/>
              <a:t>Fin-para</a:t>
            </a:r>
            <a:endParaRPr lang="en-US" dirty="0"/>
          </a:p>
        </p:txBody>
      </p:sp>
      <p:sp>
        <p:nvSpPr>
          <p:cNvPr id="8" name="1 CuadroTexto"/>
          <p:cNvSpPr txBox="1">
            <a:spLocks noChangeArrowheads="1"/>
          </p:cNvSpPr>
          <p:nvPr/>
        </p:nvSpPr>
        <p:spPr bwMode="auto">
          <a:xfrm>
            <a:off x="643467" y="2650067"/>
            <a:ext cx="51054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s-AR" sz="800" b="1" dirty="0"/>
          </a:p>
          <a:p>
            <a:r>
              <a:rPr lang="es-AR" b="1" smtClean="0"/>
              <a:t>Algoritmo</a:t>
            </a:r>
            <a:r>
              <a:rPr lang="es-AR" smtClean="0"/>
              <a:t> </a:t>
            </a:r>
            <a:r>
              <a:rPr lang="es-AR" i="1" smtClean="0"/>
              <a:t>P3Ej8</a:t>
            </a:r>
            <a:endParaRPr lang="es-AR" i="1" dirty="0"/>
          </a:p>
          <a:p>
            <a:r>
              <a:rPr lang="es-AR" dirty="0" smtClean="0"/>
              <a:t>Variables </a:t>
            </a:r>
            <a:r>
              <a:rPr lang="es-AR" dirty="0"/>
              <a:t>			</a:t>
            </a:r>
            <a:endParaRPr lang="es-AR" b="1" dirty="0"/>
          </a:p>
          <a:p>
            <a:r>
              <a:rPr lang="es-AR" dirty="0" smtClean="0"/>
              <a:t>       </a:t>
            </a:r>
            <a:r>
              <a:rPr lang="es-AR"/>
              <a:t>entero NUM, 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</a:p>
          <a:p>
            <a:r>
              <a:rPr lang="es-AR" dirty="0"/>
              <a:t>       real  </a:t>
            </a:r>
            <a:r>
              <a:rPr lang="es-AR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Promedio</a:t>
            </a:r>
          </a:p>
          <a:p>
            <a:r>
              <a:rPr lang="es-AR" dirty="0"/>
              <a:t>Inicio</a:t>
            </a:r>
          </a:p>
          <a:p>
            <a:r>
              <a:rPr lang="es-AR" dirty="0"/>
              <a:t>       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dirty="0">
                <a:sym typeface="Wingdings" pitchFamily="2" charset="2"/>
              </a:rPr>
              <a:t> 0                   </a:t>
            </a:r>
          </a:p>
          <a:p>
            <a:r>
              <a:rPr lang="es-AR" dirty="0">
                <a:sym typeface="Wingdings" pitchFamily="2" charset="2"/>
              </a:rPr>
              <a:t>       R</a:t>
            </a:r>
            <a:r>
              <a:rPr lang="es-AR" dirty="0"/>
              <a:t>epetir </a:t>
            </a:r>
            <a:r>
              <a:rPr lang="es-AR"/>
              <a:t>Para </a:t>
            </a:r>
            <a:r>
              <a:rPr lang="es-AR" smtClean="0"/>
              <a:t>i </a:t>
            </a:r>
            <a:r>
              <a:rPr lang="es-AR" dirty="0">
                <a:sym typeface="Wingdings" pitchFamily="2" charset="2"/>
              </a:rPr>
              <a:t> </a:t>
            </a:r>
            <a:r>
              <a:rPr lang="es-AR" dirty="0"/>
              <a:t>1</a:t>
            </a:r>
            <a:r>
              <a:rPr lang="es-AR"/>
              <a:t>, 80</a:t>
            </a:r>
            <a:endParaRPr lang="es-AR" dirty="0"/>
          </a:p>
          <a:p>
            <a:r>
              <a:rPr lang="es-AR"/>
              <a:t>	Escribir</a:t>
            </a:r>
            <a:r>
              <a:rPr lang="es-AR" dirty="0"/>
              <a:t>("</a:t>
            </a:r>
            <a:r>
              <a:rPr lang="es-AR"/>
              <a:t>Ingrese un número, </a:t>
            </a:r>
            <a:r>
              <a:rPr lang="es-AR" dirty="0"/>
              <a:t>por favor")</a:t>
            </a:r>
          </a:p>
          <a:p>
            <a:r>
              <a:rPr lang="es-AR"/>
              <a:t>	Leer(NUM)</a:t>
            </a:r>
            <a:endParaRPr lang="es-AR" dirty="0"/>
          </a:p>
          <a:p>
            <a:r>
              <a:rPr lang="es-AR" dirty="0"/>
              <a:t>	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dirty="0"/>
              <a:t> </a:t>
            </a:r>
            <a:r>
              <a:rPr lang="es-AR" dirty="0">
                <a:sym typeface="Wingdings" pitchFamily="2" charset="2"/>
              </a:rPr>
              <a:t> 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</a:t>
            </a:r>
            <a:r>
              <a:rPr lang="es-AR" dirty="0"/>
              <a:t> </a:t>
            </a:r>
            <a:r>
              <a:rPr lang="es-AR">
                <a:sym typeface="Wingdings" pitchFamily="2" charset="2"/>
              </a:rPr>
              <a:t>+ NUM     </a:t>
            </a:r>
            <a:endParaRPr lang="es-AR" dirty="0">
              <a:sym typeface="Wingdings" pitchFamily="2" charset="2"/>
            </a:endParaRPr>
          </a:p>
          <a:p>
            <a:r>
              <a:rPr lang="es-AR" dirty="0"/>
              <a:t>       </a:t>
            </a:r>
            <a:r>
              <a:rPr lang="es-AR" dirty="0" err="1"/>
              <a:t>finpara</a:t>
            </a:r>
            <a:endParaRPr lang="es-AR" dirty="0"/>
          </a:p>
          <a:p>
            <a:r>
              <a:rPr lang="es-AR"/>
              <a:t>  </a:t>
            </a:r>
            <a:r>
              <a:rPr lang="es-AR" smtClean="0"/>
              <a:t>     </a:t>
            </a:r>
            <a:r>
              <a:rPr lang="es-AR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Promedio </a:t>
            </a:r>
            <a:r>
              <a:rPr lang="es-AR" smtClean="0">
                <a:sym typeface="Wingdings" panose="05000000000000000000" pitchFamily="2" charset="2"/>
              </a:rPr>
              <a:t> 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Suma/80.0</a:t>
            </a:r>
            <a:endParaRPr lang="es-AR" smtClean="0"/>
          </a:p>
          <a:p>
            <a:r>
              <a:rPr lang="es-AR" smtClean="0"/>
              <a:t>       Escribir(‘’El promedio es = ‘’, </a:t>
            </a:r>
            <a:r>
              <a:rPr lang="es-AR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Promedio </a:t>
            </a:r>
            <a:r>
              <a:rPr lang="es-AR" smtClean="0"/>
              <a:t>)</a:t>
            </a:r>
          </a:p>
          <a:p>
            <a:r>
              <a:rPr lang="es-AR" b="1" smtClean="0"/>
              <a:t> </a:t>
            </a:r>
            <a:r>
              <a:rPr lang="es-AR" b="1" dirty="0" smtClean="0"/>
              <a:t>Fin.</a:t>
            </a:r>
            <a:endParaRPr lang="es-AR" b="1" dirty="0"/>
          </a:p>
        </p:txBody>
      </p:sp>
      <p:sp>
        <p:nvSpPr>
          <p:cNvPr id="16" name="Rectangle 15"/>
          <p:cNvSpPr/>
          <p:nvPr/>
        </p:nvSpPr>
        <p:spPr>
          <a:xfrm>
            <a:off x="5960693" y="3392212"/>
            <a:ext cx="2192706" cy="2094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72200" y="2952690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 smtClean="0"/>
              <a:t>Memoria RAM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6258756" y="3874251"/>
            <a:ext cx="716678" cy="631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96636" y="3557491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/>
              <a:t>NUM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7202600" y="3880000"/>
            <a:ext cx="716678" cy="631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17555" y="3514207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Suma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081078" y="4702271"/>
            <a:ext cx="716678" cy="631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960693" y="4820917"/>
            <a:ext cx="111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P</a:t>
            </a:r>
            <a:r>
              <a:rPr lang="es-AR" b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romedio</a:t>
            </a:r>
            <a:endParaRPr 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57278" y="4724941"/>
            <a:ext cx="567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Wingdings" panose="05000000000000000000" pitchFamily="2" charset="2"/>
              </a:rPr>
              <a:t>h</a:t>
            </a:r>
            <a:endParaRPr lang="en-US" sz="2800" dirty="0">
              <a:latin typeface="Wingdings" panose="05000000000000000000" pitchFamily="2" charset="2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33156" y="3934255"/>
            <a:ext cx="567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Wingdings" panose="05000000000000000000" pitchFamily="2" charset="2"/>
              </a:rPr>
              <a:t>h</a:t>
            </a:r>
            <a:endParaRPr lang="en-US" sz="2800" dirty="0">
              <a:latin typeface="Wingdings" panose="05000000000000000000" pitchFamily="2" charset="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76537" y="3951926"/>
            <a:ext cx="567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Wingdings" panose="05000000000000000000" pitchFamily="2" charset="2"/>
              </a:rPr>
              <a:t>h</a:t>
            </a:r>
            <a:endParaRPr lang="en-US" sz="2800" dirty="0">
              <a:latin typeface="Wingdings" panose="05000000000000000000" pitchFamily="2" charset="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3156" y="8467"/>
            <a:ext cx="137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b="1" dirty="0" smtClean="0">
                <a:solidFill>
                  <a:srgbClr val="FF0000"/>
                </a:solidFill>
              </a:rPr>
              <a:t>Repetir Para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09861" y="1937153"/>
            <a:ext cx="341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Repetir Mientras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09861" y="2460373"/>
            <a:ext cx="3671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Repetir … hasta que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12954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 smtClean="0"/>
              <a:t>	con cantidad </a:t>
            </a:r>
            <a:r>
              <a:rPr lang="es-AR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AR" sz="2800" dirty="0" smtClean="0"/>
              <a:t> conocida de repeticiones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mtClean="0"/>
              <a:t>Próxima clase</a:t>
            </a:r>
            <a:endParaRPr lang="en-US" dirty="0"/>
          </a:p>
        </p:txBody>
      </p:sp>
      <p:pic>
        <p:nvPicPr>
          <p:cNvPr id="15" name="Picture 2" descr="Meme Bebe Exitoso - Este aÃ±o voy a estudiar mucho - 113108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399"/>
            <a:ext cx="2784259" cy="27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ÍA DEL ESTUDIANTE – Tornquist Municip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3276600"/>
            <a:ext cx="28289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0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smtClean="0"/>
              <a:t>descansamos 5’ y seguimos con Práctica 3…</a:t>
            </a:r>
            <a:endParaRPr lang="en-US" sz="3200" dirty="0"/>
          </a:p>
        </p:txBody>
      </p:sp>
      <p:sp>
        <p:nvSpPr>
          <p:cNvPr id="3" name="AutoShape 2" descr="Ensaladas GIFs | Ten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Investigacion Puzzle GIF - Investigacion Puzzle Lightbulb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Buendía 👉 Es con mate Tomando mate en... - El Boyero - Estilo y Tradición  Argentina | Faceboo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848394"/>
            <a:ext cx="3171065" cy="31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mp3Kungs vs Cookin’ on 3 Burners - This Girl (Official Music Video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1400" y="5181600"/>
            <a:ext cx="609600" cy="609600"/>
          </a:xfrm>
          <a:prstGeom prst="rect">
            <a:avLst/>
          </a:prstGeom>
        </p:spPr>
      </p:pic>
      <p:pic>
        <p:nvPicPr>
          <p:cNvPr id="5128" name="Picture 8" descr="C:\Users\Cesar\AppData\Local\Microsoft\Windows\INetCache\IE\O7K7IJX0\1200px-Musical.ly_vector_logo.svg[1].pn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8514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620" y="381000"/>
            <a:ext cx="7772400" cy="1470025"/>
          </a:xfrm>
        </p:spPr>
        <p:txBody>
          <a:bodyPr/>
          <a:lstStyle/>
          <a:p>
            <a:r>
              <a:rPr lang="es-AR" dirty="0" smtClean="0"/>
              <a:t>Capitulo 2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182841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45" y="2590800"/>
            <a:ext cx="40195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33399" y="2895600"/>
            <a:ext cx="2081645" cy="914400"/>
          </a:xfrm>
          <a:prstGeom prst="rightArrow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Comunidades UNR</a:t>
            </a:r>
            <a:endParaRPr lang="en-US" b="1" dirty="0">
              <a:ln w="18000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2" descr="C:\Users\Juan Perez\AppData\Local\Microsoft\Windows\Temporary Internet Files\Content.IE5\DIB7MOCM\768px-Green_Arrow_Right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9600" y="4203701"/>
            <a:ext cx="914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24600" y="4005196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Si(condición)</a:t>
            </a:r>
            <a:endParaRPr 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50000" y="4441924"/>
            <a:ext cx="18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Según sea(x)</a:t>
            </a:r>
            <a:endParaRPr 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68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49742"/>
              </p:ext>
            </p:extLst>
          </p:nvPr>
        </p:nvGraphicFramePr>
        <p:xfrm>
          <a:off x="431036" y="408095"/>
          <a:ext cx="8408164" cy="1173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P3</a:t>
                      </a:r>
                      <a:r>
                        <a:rPr kumimoji="0" lang="es-ES" sz="2900" kern="120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repaso Ej 5)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smtClean="0"/>
                        <a:t>Solicitar un número del 1 al 7 y diga el día de la semana correspondiente. Suponga que el lunes es el primer día.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1 CuadroTexto"/>
          <p:cNvSpPr txBox="1">
            <a:spLocks noChangeArrowheads="1"/>
          </p:cNvSpPr>
          <p:nvPr/>
        </p:nvSpPr>
        <p:spPr bwMode="auto">
          <a:xfrm>
            <a:off x="1600200" y="1752600"/>
            <a:ext cx="75438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s-AR" sz="800" b="1" dirty="0"/>
          </a:p>
          <a:p>
            <a:r>
              <a:rPr lang="es-AR" b="1" smtClean="0"/>
              <a:t>Algoritmo</a:t>
            </a:r>
            <a:r>
              <a:rPr lang="es-AR" smtClean="0"/>
              <a:t> </a:t>
            </a:r>
            <a:r>
              <a:rPr lang="es-AR" i="1" smtClean="0"/>
              <a:t>P3-repaso-Ej5</a:t>
            </a:r>
            <a:endParaRPr lang="es-AR" i="1" dirty="0"/>
          </a:p>
          <a:p>
            <a:r>
              <a:rPr lang="es-AR" dirty="0" smtClean="0"/>
              <a:t>Variables </a:t>
            </a:r>
            <a:r>
              <a:rPr lang="es-AR" dirty="0"/>
              <a:t>			</a:t>
            </a:r>
            <a:endParaRPr lang="es-AR" b="1" dirty="0"/>
          </a:p>
          <a:p>
            <a:r>
              <a:rPr lang="es-AR" dirty="0" smtClean="0"/>
              <a:t>       </a:t>
            </a:r>
            <a:r>
              <a:rPr lang="es-AR"/>
              <a:t>entero </a:t>
            </a:r>
            <a:r>
              <a:rPr lang="es-AR" smtClean="0"/>
              <a:t>día</a:t>
            </a:r>
          </a:p>
          <a:p>
            <a:r>
              <a:rPr lang="es-AR" smtClean="0"/>
              <a:t>Inicio</a:t>
            </a:r>
            <a:endParaRPr lang="es-AR" dirty="0"/>
          </a:p>
          <a:p>
            <a:pPr indent="252000"/>
            <a:r>
              <a:rPr lang="es-AR" smtClean="0"/>
              <a:t>Escribir</a:t>
            </a:r>
            <a:r>
              <a:rPr lang="es-AR" dirty="0"/>
              <a:t>("</a:t>
            </a:r>
            <a:r>
              <a:rPr lang="es-AR"/>
              <a:t>Ingrese </a:t>
            </a:r>
            <a:r>
              <a:rPr lang="es-AR" smtClean="0"/>
              <a:t>el número de día, siendo el lunes el número 1“)</a:t>
            </a:r>
          </a:p>
          <a:p>
            <a:pPr indent="252000"/>
            <a:r>
              <a:rPr lang="es-AR"/>
              <a:t>Leer(</a:t>
            </a:r>
            <a:r>
              <a:rPr lang="es-AR" b="1"/>
              <a:t>día</a:t>
            </a:r>
            <a:r>
              <a:rPr lang="es-AR"/>
              <a:t>)</a:t>
            </a:r>
            <a:endParaRPr lang="es-AR" dirty="0"/>
          </a:p>
          <a:p>
            <a:pPr indent="252000"/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Según sea (</a:t>
            </a:r>
            <a:r>
              <a:rPr lang="es-AR" b="1" smtClean="0"/>
              <a:t>día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s-AR" smtClean="0">
                <a:sym typeface="Wingdings" pitchFamily="2" charset="2"/>
              </a:rPr>
              <a:t>    </a:t>
            </a:r>
            <a:endParaRPr lang="es-AR" dirty="0">
              <a:sym typeface="Wingdings" pitchFamily="2" charset="2"/>
            </a:endParaRPr>
          </a:p>
          <a:p>
            <a:pPr indent="252000"/>
            <a:r>
              <a:rPr lang="es-AR" sz="1600" smtClean="0">
                <a:sym typeface="Wingdings" pitchFamily="2" charset="2"/>
              </a:rPr>
              <a:t> 	</a:t>
            </a:r>
            <a:r>
              <a:rPr lang="es-AR" sz="1600" smtClean="0"/>
              <a:t>caso </a:t>
            </a:r>
            <a:r>
              <a:rPr lang="es-A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AR" sz="1600"/>
              <a:t>: Escribir(“lunes”)</a:t>
            </a:r>
          </a:p>
          <a:p>
            <a:pPr indent="252000"/>
            <a:r>
              <a:rPr lang="es-AR" sz="1600" smtClean="0"/>
              <a:t>  	caso </a:t>
            </a:r>
            <a:r>
              <a:rPr lang="es-A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AR" sz="1600"/>
              <a:t>: Escribir(“martes</a:t>
            </a:r>
            <a:r>
              <a:rPr lang="es-AR" sz="1600" smtClean="0"/>
              <a:t>”)</a:t>
            </a:r>
          </a:p>
          <a:p>
            <a:pPr indent="252000"/>
            <a:r>
              <a:rPr lang="es-AR" sz="1600" smtClean="0"/>
              <a:t>	caso </a:t>
            </a:r>
            <a:r>
              <a:rPr lang="es-A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s-AR" sz="1600"/>
              <a:t>: Escribir(“miércoles”)</a:t>
            </a:r>
          </a:p>
          <a:p>
            <a:pPr marL="0" lvl="3" indent="252000"/>
            <a:r>
              <a:rPr lang="es-AR" sz="1600" smtClean="0"/>
              <a:t>	caso </a:t>
            </a:r>
            <a:r>
              <a:rPr lang="es-A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s-AR" sz="1600"/>
              <a:t>: Escribir(“jueves”)</a:t>
            </a:r>
          </a:p>
          <a:p>
            <a:pPr marL="0" lvl="3" indent="252000"/>
            <a:r>
              <a:rPr lang="es-AR" sz="1600" smtClean="0"/>
              <a:t>	caso </a:t>
            </a:r>
            <a:r>
              <a:rPr lang="es-A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s-AR" sz="1600"/>
              <a:t>: Escribir(“viernes”)</a:t>
            </a:r>
          </a:p>
          <a:p>
            <a:pPr marL="0" lvl="3" indent="252000"/>
            <a:r>
              <a:rPr lang="es-AR" sz="1600" smtClean="0"/>
              <a:t>	caso </a:t>
            </a:r>
            <a:r>
              <a:rPr lang="es-A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s-AR" sz="1600"/>
              <a:t>: Escribir(“sábado”)</a:t>
            </a:r>
          </a:p>
          <a:p>
            <a:pPr marL="0" lvl="3" indent="252000"/>
            <a:r>
              <a:rPr lang="es-AR" sz="1600" smtClean="0"/>
              <a:t>	caso </a:t>
            </a:r>
            <a:r>
              <a:rPr lang="es-A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s-AR" sz="1600"/>
              <a:t>: Escribir(“domingo</a:t>
            </a:r>
            <a:r>
              <a:rPr lang="es-AR" sz="1600" smtClean="0"/>
              <a:t>”)</a:t>
            </a:r>
          </a:p>
          <a:p>
            <a:pPr marL="0" lvl="1" indent="252000"/>
            <a:r>
              <a:rPr lang="es-AR" sz="1600" smtClean="0"/>
              <a:t>	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sino</a:t>
            </a:r>
            <a:r>
              <a:rPr lang="es-AR" sz="1600" smtClean="0"/>
              <a:t>: Escribir(“no es un valor válido”)</a:t>
            </a:r>
          </a:p>
          <a:p>
            <a:pPr marL="0" lvl="1" indent="252000"/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finSegún</a:t>
            </a:r>
            <a:endParaRPr lang="es-AR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1" indent="-108000"/>
            <a:r>
              <a:rPr lang="es-AR"/>
              <a:t>Fin</a:t>
            </a:r>
            <a:r>
              <a:rPr lang="es-AR" b="1" dirty="0" smtClean="0"/>
              <a:t>.</a:t>
            </a:r>
            <a:endParaRPr lang="es-AR" b="1" dirty="0"/>
          </a:p>
        </p:txBody>
      </p:sp>
      <p:pic>
        <p:nvPicPr>
          <p:cNvPr id="10" name="Picture 5" descr="ES POSIBLE CAMBIAR MI FORMA DE PENSAR Y DE SENTIR? - Emilio Calv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43424"/>
            <a:ext cx="2571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49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521340"/>
              </p:ext>
            </p:extLst>
          </p:nvPr>
        </p:nvGraphicFramePr>
        <p:xfrm>
          <a:off x="431036" y="408095"/>
          <a:ext cx="8408164" cy="1173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P3</a:t>
                      </a:r>
                      <a:r>
                        <a:rPr kumimoji="0" lang="es-ES" sz="2900" kern="120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repaso Ej 5)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smtClean="0"/>
                        <a:t>Solicitar un número del 1 al 7 y diga el día de la semana correspondiente. Suponga que el lunes es el primer día.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19800" y="1667470"/>
            <a:ext cx="253470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mtClean="0"/>
              <a:t>En lenguaje C </a:t>
            </a:r>
          </a:p>
          <a:p>
            <a:pPr algn="ctr"/>
            <a:r>
              <a:rPr lang="es-ES" smtClean="0">
                <a:solidFill>
                  <a:srgbClr val="FF0000"/>
                </a:solidFill>
              </a:rPr>
              <a:t>switch(   ) </a:t>
            </a:r>
            <a:endParaRPr lang="es-ES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26548"/>
            <a:ext cx="4038600" cy="452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2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276350"/>
            <a:ext cx="271258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496839"/>
              </p:ext>
            </p:extLst>
          </p:nvPr>
        </p:nvGraphicFramePr>
        <p:xfrm>
          <a:off x="431036" y="408095"/>
          <a:ext cx="8408164" cy="9042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P3</a:t>
                      </a:r>
                      <a:r>
                        <a:rPr kumimoji="0" lang="es-ES" sz="2900" kern="120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repaso Ej 6)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smtClean="0"/>
                        <a:t>Solicitar una letra y detecte si es una vocal.</a:t>
                      </a:r>
                      <a:endParaRPr lang="es-E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1 CuadroTexto"/>
          <p:cNvSpPr txBox="1">
            <a:spLocks noChangeArrowheads="1"/>
          </p:cNvSpPr>
          <p:nvPr/>
        </p:nvSpPr>
        <p:spPr bwMode="auto">
          <a:xfrm>
            <a:off x="1600200" y="1752600"/>
            <a:ext cx="754380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s-AR" sz="800" b="1" dirty="0"/>
          </a:p>
          <a:p>
            <a:r>
              <a:rPr lang="es-AR" b="1" smtClean="0"/>
              <a:t>Algoritmo</a:t>
            </a:r>
            <a:r>
              <a:rPr lang="es-AR" smtClean="0"/>
              <a:t> </a:t>
            </a:r>
            <a:r>
              <a:rPr lang="es-AR" i="1" smtClean="0"/>
              <a:t>P3-repaso-Ej6</a:t>
            </a:r>
            <a:endParaRPr lang="es-AR" i="1" dirty="0"/>
          </a:p>
          <a:p>
            <a:r>
              <a:rPr lang="es-AR" dirty="0" smtClean="0"/>
              <a:t>Variables </a:t>
            </a:r>
            <a:r>
              <a:rPr lang="es-AR" dirty="0"/>
              <a:t>			</a:t>
            </a:r>
            <a:endParaRPr lang="es-AR" b="1" dirty="0"/>
          </a:p>
          <a:p>
            <a:r>
              <a:rPr lang="es-AR" smtClean="0"/>
              <a:t>       caracter letra</a:t>
            </a:r>
          </a:p>
          <a:p>
            <a:r>
              <a:rPr lang="es-AR" smtClean="0"/>
              <a:t>Inicio</a:t>
            </a:r>
            <a:endParaRPr lang="es-AR" dirty="0"/>
          </a:p>
          <a:p>
            <a:pPr indent="252000"/>
            <a:r>
              <a:rPr lang="es-AR"/>
              <a:t>Escribir</a:t>
            </a:r>
            <a:r>
              <a:rPr lang="es-AR" dirty="0"/>
              <a:t>("</a:t>
            </a:r>
            <a:r>
              <a:rPr lang="es-AR"/>
              <a:t>Ingrese una letra“)</a:t>
            </a:r>
          </a:p>
          <a:p>
            <a:pPr indent="252000"/>
            <a:r>
              <a:rPr lang="es-AR"/>
              <a:t>Leer(letra)</a:t>
            </a:r>
            <a:endParaRPr lang="es-AR" dirty="0"/>
          </a:p>
          <a:p>
            <a:pPr indent="252000"/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Según sea </a:t>
            </a:r>
            <a:r>
              <a:rPr lang="es-A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AR"/>
              <a:t>letra</a:t>
            </a:r>
            <a:r>
              <a:rPr lang="es-A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s-AR">
                <a:sym typeface="Wingdings" pitchFamily="2" charset="2"/>
              </a:rPr>
              <a:t>    </a:t>
            </a:r>
            <a:endParaRPr lang="es-AR" dirty="0">
              <a:sym typeface="Wingdings" pitchFamily="2" charset="2"/>
            </a:endParaRPr>
          </a:p>
          <a:p>
            <a:pPr indent="252000"/>
            <a:r>
              <a:rPr lang="es-AR" sz="1600" smtClean="0">
                <a:sym typeface="Wingdings" pitchFamily="2" charset="2"/>
              </a:rPr>
              <a:t> 	</a:t>
            </a:r>
            <a:r>
              <a:rPr lang="es-AR" sz="1600" smtClean="0"/>
              <a:t>caso: </a:t>
            </a:r>
            <a:r>
              <a:rPr lang="es-AR" sz="1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‘a’, ’A’, ‘e’, ‘E’, ‘i’, ‘I’, ‘o’, ‘O’, ‘u’, ‘U’ </a:t>
            </a:r>
            <a:r>
              <a:rPr lang="es-AR" sz="1600" smtClean="0"/>
              <a:t>: </a:t>
            </a:r>
            <a:r>
              <a:rPr lang="es-AR" sz="1600"/>
              <a:t>Escribir</a:t>
            </a:r>
            <a:r>
              <a:rPr lang="es-AR" sz="1600" smtClean="0"/>
              <a:t>(“es una vocal”)</a:t>
            </a:r>
            <a:endParaRPr lang="es-AR" sz="1600"/>
          </a:p>
          <a:p>
            <a:pPr indent="252000"/>
            <a:r>
              <a:rPr lang="es-AR" sz="1600" smtClean="0"/>
              <a:t>  	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sino</a:t>
            </a:r>
            <a:r>
              <a:rPr lang="es-AR" sz="1600" smtClean="0"/>
              <a:t>: Escribir(“no es una vocal”)</a:t>
            </a:r>
          </a:p>
          <a:p>
            <a:pPr marL="0" lvl="1" indent="252000"/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finSegún</a:t>
            </a:r>
            <a:endParaRPr lang="es-AR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1" indent="-108000"/>
            <a:r>
              <a:rPr lang="es-AR"/>
              <a:t>Fin</a:t>
            </a:r>
            <a:r>
              <a:rPr lang="es-AR" b="1" dirty="0" smtClean="0"/>
              <a:t>.</a:t>
            </a:r>
            <a:endParaRPr lang="es-AR" b="1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55066"/>
            <a:ext cx="2590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2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3975"/>
            <a:ext cx="8839200" cy="289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276350"/>
            <a:ext cx="271258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350706"/>
              </p:ext>
            </p:extLst>
          </p:nvPr>
        </p:nvGraphicFramePr>
        <p:xfrm>
          <a:off x="431036" y="408095"/>
          <a:ext cx="8408164" cy="9042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P3</a:t>
                      </a:r>
                      <a:r>
                        <a:rPr kumimoji="0" lang="es-ES" sz="2900" kern="120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repaso Ej 6)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smtClean="0"/>
                        <a:t>Solicitar una letra y detecte si es una vocal.</a:t>
                      </a:r>
                      <a:endParaRPr lang="es-E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276600" y="1667470"/>
            <a:ext cx="253470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mtClean="0"/>
              <a:t>En lenguaje C </a:t>
            </a:r>
          </a:p>
          <a:p>
            <a:pPr algn="ctr"/>
            <a:r>
              <a:rPr lang="es-ES" smtClean="0">
                <a:solidFill>
                  <a:srgbClr val="FF0000"/>
                </a:solidFill>
              </a:rPr>
              <a:t>switch(   ) </a:t>
            </a:r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7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525995"/>
              </p:ext>
            </p:extLst>
          </p:nvPr>
        </p:nvGraphicFramePr>
        <p:xfrm>
          <a:off x="431036" y="408095"/>
          <a:ext cx="8408164" cy="1173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P3</a:t>
                      </a:r>
                      <a:r>
                        <a:rPr kumimoji="0" lang="es-ES" sz="2900" kern="120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Ej 5)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Determinar e informar el </a:t>
                      </a:r>
                      <a:r>
                        <a:rPr lang="es-AR" sz="1800" i="0" u="sng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mayor</a:t>
                      </a:r>
                      <a:r>
                        <a:rPr lang="es-AR" sz="180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valor de 3 números enteros.</a:t>
                      </a:r>
                      <a:r>
                        <a:rPr lang="es-AR" sz="1800" i="0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endParaRPr lang="es-E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1 CuadroTexto"/>
          <p:cNvSpPr txBox="1">
            <a:spLocks noChangeArrowheads="1"/>
          </p:cNvSpPr>
          <p:nvPr/>
        </p:nvSpPr>
        <p:spPr bwMode="auto">
          <a:xfrm>
            <a:off x="1600200" y="1752600"/>
            <a:ext cx="4038600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endParaRPr lang="es-AR" sz="800" b="1" dirty="0"/>
          </a:p>
          <a:p>
            <a:r>
              <a:rPr lang="es-AR" b="1" smtClean="0"/>
              <a:t>Algoritmo</a:t>
            </a:r>
            <a:r>
              <a:rPr lang="es-AR" smtClean="0"/>
              <a:t> </a:t>
            </a:r>
            <a:r>
              <a:rPr lang="es-AR" i="1" smtClean="0"/>
              <a:t>P3Ej5</a:t>
            </a:r>
            <a:endParaRPr lang="es-AR" i="1" dirty="0"/>
          </a:p>
          <a:p>
            <a:r>
              <a:rPr lang="es-AR" dirty="0" smtClean="0"/>
              <a:t>Variables </a:t>
            </a:r>
            <a:r>
              <a:rPr lang="es-AR" dirty="0"/>
              <a:t>			</a:t>
            </a:r>
            <a:endParaRPr lang="es-AR" b="1" dirty="0"/>
          </a:p>
          <a:p>
            <a:r>
              <a:rPr lang="es-AR" smtClean="0"/>
              <a:t>       entero N1, N2, N3, </a:t>
            </a:r>
            <a:r>
              <a:rPr lang="es-A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mayor</a:t>
            </a:r>
          </a:p>
          <a:p>
            <a:r>
              <a:rPr lang="es-AR" smtClean="0"/>
              <a:t>Inicio</a:t>
            </a:r>
            <a:endParaRPr lang="es-AR" dirty="0"/>
          </a:p>
          <a:p>
            <a:pPr indent="252000"/>
            <a:r>
              <a:rPr lang="es-AR"/>
              <a:t>Escribir</a:t>
            </a:r>
            <a:r>
              <a:rPr lang="es-AR" dirty="0"/>
              <a:t>("</a:t>
            </a:r>
            <a:r>
              <a:rPr lang="es-AR"/>
              <a:t>Ingrese </a:t>
            </a:r>
            <a:r>
              <a:rPr lang="es-AR" smtClean="0"/>
              <a:t>tres números“)</a:t>
            </a:r>
            <a:endParaRPr lang="es-AR"/>
          </a:p>
          <a:p>
            <a:pPr indent="252000"/>
            <a:r>
              <a:rPr lang="es-AR" smtClean="0"/>
              <a:t>Leer(N1, N2, N3)</a:t>
            </a:r>
            <a:endParaRPr lang="es-AR" dirty="0"/>
          </a:p>
          <a:p>
            <a:pPr indent="252000"/>
            <a:r>
              <a:rPr lang="es-AR"/>
              <a:t>Si (N1 </a:t>
            </a:r>
            <a:r>
              <a:rPr lang="es-AR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s-AR"/>
              <a:t> N2) </a:t>
            </a:r>
          </a:p>
          <a:p>
            <a:pPr indent="252000"/>
            <a:r>
              <a:rPr lang="es-AR"/>
              <a:t>	entonces </a:t>
            </a:r>
            <a:r>
              <a:rPr lang="es-A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mayor</a:t>
            </a:r>
            <a:r>
              <a:rPr lang="es-AR"/>
              <a:t> </a:t>
            </a:r>
            <a:r>
              <a:rPr lang="es-AR">
                <a:sym typeface="Wingdings" panose="05000000000000000000" pitchFamily="2" charset="2"/>
              </a:rPr>
              <a:t> N1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    	</a:t>
            </a:r>
            <a:r>
              <a:rPr lang="es-AR"/>
              <a:t>sino  </a:t>
            </a:r>
            <a:r>
              <a:rPr lang="es-AR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mayor</a:t>
            </a:r>
            <a:r>
              <a:rPr lang="es-AR" smtClean="0"/>
              <a:t> </a:t>
            </a:r>
            <a:r>
              <a:rPr lang="es-AR" smtClean="0">
                <a:sym typeface="Wingdings" panose="05000000000000000000" pitchFamily="2" charset="2"/>
              </a:rPr>
              <a:t> N2</a:t>
            </a:r>
          </a:p>
          <a:p>
            <a:pPr indent="252000"/>
            <a:r>
              <a:rPr lang="es-AR" smtClean="0">
                <a:sym typeface="Wingdings" panose="05000000000000000000" pitchFamily="2" charset="2"/>
              </a:rPr>
              <a:t>finSi</a:t>
            </a:r>
          </a:p>
          <a:p>
            <a:pPr indent="252000"/>
            <a:r>
              <a:rPr lang="es-AR" smtClean="0">
                <a:sym typeface="Wingdings" panose="05000000000000000000" pitchFamily="2" charset="2"/>
              </a:rPr>
              <a:t>Si (N3 </a:t>
            </a:r>
            <a:r>
              <a:rPr lang="es-AR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&gt;</a:t>
            </a:r>
            <a:r>
              <a:rPr lang="es-AR" smtClean="0">
                <a:sym typeface="Wingdings" panose="05000000000000000000" pitchFamily="2" charset="2"/>
              </a:rPr>
              <a:t> </a:t>
            </a:r>
            <a:r>
              <a:rPr lang="es-A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mayor</a:t>
            </a:r>
            <a:r>
              <a:rPr lang="es-AR" smtClean="0">
                <a:sym typeface="Wingdings" panose="05000000000000000000" pitchFamily="2" charset="2"/>
              </a:rPr>
              <a:t>) </a:t>
            </a:r>
          </a:p>
          <a:p>
            <a:pPr indent="252000"/>
            <a:r>
              <a:rPr lang="es-AR">
                <a:sym typeface="Wingdings" panose="05000000000000000000" pitchFamily="2" charset="2"/>
              </a:rPr>
              <a:t>	</a:t>
            </a:r>
            <a:r>
              <a:rPr lang="es-AR" smtClean="0">
                <a:sym typeface="Wingdings" panose="05000000000000000000" pitchFamily="2" charset="2"/>
              </a:rPr>
              <a:t>entonces </a:t>
            </a:r>
            <a:r>
              <a:rPr lang="es-A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mayor</a:t>
            </a:r>
            <a:r>
              <a:rPr lang="es-AR" smtClean="0">
                <a:sym typeface="Wingdings" panose="05000000000000000000" pitchFamily="2" charset="2"/>
              </a:rPr>
              <a:t>  N3</a:t>
            </a:r>
          </a:p>
          <a:p>
            <a:pPr indent="252000"/>
            <a:r>
              <a:rPr lang="es-AR" smtClean="0">
                <a:sym typeface="Wingdings" panose="05000000000000000000" pitchFamily="2" charset="2"/>
              </a:rPr>
              <a:t>finSi</a:t>
            </a:r>
          </a:p>
          <a:p>
            <a:pPr indent="252000"/>
            <a:r>
              <a:rPr lang="es-AR" smtClean="0">
                <a:sym typeface="Wingdings" panose="05000000000000000000" pitchFamily="2" charset="2"/>
              </a:rPr>
              <a:t>Escribir</a:t>
            </a:r>
            <a:r>
              <a:rPr lang="es-AR">
                <a:sym typeface="Wingdings" panose="05000000000000000000" pitchFamily="2" charset="2"/>
              </a:rPr>
              <a:t>(“el mayor es ”, </a:t>
            </a:r>
            <a:r>
              <a:rPr lang="es-AR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mayor</a:t>
            </a:r>
            <a:r>
              <a:rPr lang="es-AR">
                <a:sym typeface="Wingdings" panose="05000000000000000000" pitchFamily="2" charset="2"/>
              </a:rPr>
              <a:t>)</a:t>
            </a:r>
            <a:endParaRPr lang="es-AR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1" indent="-108000"/>
            <a:r>
              <a:rPr lang="es-AR"/>
              <a:t>Fin</a:t>
            </a:r>
            <a:r>
              <a:rPr lang="es-AR" b="1" smtClean="0"/>
              <a:t>.</a:t>
            </a:r>
            <a:endParaRPr lang="es-AR">
              <a:sym typeface="Wingdings" panose="05000000000000000000" pitchFamily="2" charset="2"/>
            </a:endParaRPr>
          </a:p>
          <a:p>
            <a:pPr marL="0" lvl="1" indent="-108000"/>
            <a:endParaRPr lang="es-A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307" y="2438400"/>
            <a:ext cx="327702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Estos son los 25 edificios más altos del mundo ahora | Plataforma  Arquitectu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32004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47291" y="2895600"/>
            <a:ext cx="253470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mtClean="0"/>
              <a:t>En lenguaje C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46" y="4343400"/>
            <a:ext cx="29527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383305"/>
              </p:ext>
            </p:extLst>
          </p:nvPr>
        </p:nvGraphicFramePr>
        <p:xfrm>
          <a:off x="431036" y="408095"/>
          <a:ext cx="8408164" cy="1173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8164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s-ES" sz="2900" kern="120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P3</a:t>
                      </a:r>
                      <a:r>
                        <a:rPr kumimoji="0" lang="es-ES" sz="2900" kern="120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Ej 5)</a:t>
                      </a:r>
                      <a:endParaRPr kumimoji="0" lang="es-ES" sz="2900" b="1" kern="12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80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Determinar e informar el </a:t>
                      </a:r>
                      <a:r>
                        <a:rPr lang="es-AR" sz="1800" i="0" u="sng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mayor</a:t>
                      </a:r>
                      <a:r>
                        <a:rPr lang="es-AR" sz="180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valor de 3 números enteros.</a:t>
                      </a:r>
                      <a:r>
                        <a:rPr lang="es-AR" sz="1800" i="0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endParaRPr lang="es-ES" sz="18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28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630</Words>
  <Application>Microsoft Office PowerPoint</Application>
  <PresentationFormat>On-screen Show (4:3)</PresentationFormat>
  <Paragraphs>255</Paragraphs>
  <Slides>26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Capitulo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Capitulo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Ahora estamos en condiciones de comenzar con los ejercicios 8, 9, 10, 11 y 12 de Práctica 3</vt:lpstr>
      <vt:lpstr>PowerPoint Presentation</vt:lpstr>
      <vt:lpstr>PowerPoint Presentation</vt:lpstr>
      <vt:lpstr>descansamos 5’ y seguimos con Práctica 3…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Buen día !! </dc:title>
  <dc:creator>Cesar</dc:creator>
  <cp:lastModifiedBy>Juan Perez</cp:lastModifiedBy>
  <cp:revision>130</cp:revision>
  <dcterms:created xsi:type="dcterms:W3CDTF">2006-08-16T00:00:00Z</dcterms:created>
  <dcterms:modified xsi:type="dcterms:W3CDTF">2020-10-05T15:19:11Z</dcterms:modified>
</cp:coreProperties>
</file>